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105"/>
  </p:notesMasterIdLst>
  <p:handoutMasterIdLst>
    <p:handoutMasterId r:id="rId106"/>
  </p:handoutMasterIdLst>
  <p:sldIdLst>
    <p:sldId id="532" r:id="rId3"/>
    <p:sldId id="405" r:id="rId4"/>
    <p:sldId id="401" r:id="rId5"/>
    <p:sldId id="334" r:id="rId6"/>
    <p:sldId id="335" r:id="rId7"/>
    <p:sldId id="336" r:id="rId8"/>
    <p:sldId id="433" r:id="rId9"/>
    <p:sldId id="398" r:id="rId10"/>
    <p:sldId id="436" r:id="rId11"/>
    <p:sldId id="346" r:id="rId12"/>
    <p:sldId id="400" r:id="rId13"/>
    <p:sldId id="434" r:id="rId14"/>
    <p:sldId id="338" r:id="rId15"/>
    <p:sldId id="402" r:id="rId16"/>
    <p:sldId id="404" r:id="rId17"/>
    <p:sldId id="533" r:id="rId18"/>
    <p:sldId id="344" r:id="rId19"/>
    <p:sldId id="345" r:id="rId20"/>
    <p:sldId id="535" r:id="rId21"/>
    <p:sldId id="403" r:id="rId22"/>
    <p:sldId id="534" r:id="rId23"/>
    <p:sldId id="348" r:id="rId24"/>
    <p:sldId id="349" r:id="rId25"/>
    <p:sldId id="350" r:id="rId26"/>
    <p:sldId id="406" r:id="rId27"/>
    <p:sldId id="351" r:id="rId28"/>
    <p:sldId id="352" r:id="rId29"/>
    <p:sldId id="437" r:id="rId30"/>
    <p:sldId id="438" r:id="rId31"/>
    <p:sldId id="439" r:id="rId32"/>
    <p:sldId id="441" r:id="rId33"/>
    <p:sldId id="440" r:id="rId34"/>
    <p:sldId id="538" r:id="rId35"/>
    <p:sldId id="442" r:id="rId36"/>
    <p:sldId id="526" r:id="rId37"/>
    <p:sldId id="527" r:id="rId38"/>
    <p:sldId id="443" r:id="rId39"/>
    <p:sldId id="469" r:id="rId40"/>
    <p:sldId id="470" r:id="rId41"/>
    <p:sldId id="548" r:id="rId42"/>
    <p:sldId id="471" r:id="rId43"/>
    <p:sldId id="472" r:id="rId44"/>
    <p:sldId id="529" r:id="rId45"/>
    <p:sldId id="474" r:id="rId46"/>
    <p:sldId id="475" r:id="rId47"/>
    <p:sldId id="477" r:id="rId48"/>
    <p:sldId id="478" r:id="rId49"/>
    <p:sldId id="479" r:id="rId50"/>
    <p:sldId id="480" r:id="rId51"/>
    <p:sldId id="481" r:id="rId52"/>
    <p:sldId id="482" r:id="rId53"/>
    <p:sldId id="528" r:id="rId54"/>
    <p:sldId id="483" r:id="rId55"/>
    <p:sldId id="484" r:id="rId56"/>
    <p:sldId id="485" r:id="rId57"/>
    <p:sldId id="486" r:id="rId58"/>
    <p:sldId id="487" r:id="rId59"/>
    <p:sldId id="488" r:id="rId60"/>
    <p:sldId id="489" r:id="rId61"/>
    <p:sldId id="490" r:id="rId62"/>
    <p:sldId id="491" r:id="rId63"/>
    <p:sldId id="492" r:id="rId64"/>
    <p:sldId id="498" r:id="rId65"/>
    <p:sldId id="540" r:id="rId66"/>
    <p:sldId id="541" r:id="rId67"/>
    <p:sldId id="543" r:id="rId68"/>
    <p:sldId id="500" r:id="rId69"/>
    <p:sldId id="542" r:id="rId70"/>
    <p:sldId id="544" r:id="rId71"/>
    <p:sldId id="501" r:id="rId72"/>
    <p:sldId id="549" r:id="rId73"/>
    <p:sldId id="545" r:id="rId74"/>
    <p:sldId id="502" r:id="rId75"/>
    <p:sldId id="503" r:id="rId76"/>
    <p:sldId id="504" r:id="rId77"/>
    <p:sldId id="505" r:id="rId78"/>
    <p:sldId id="493" r:id="rId79"/>
    <p:sldId id="530" r:id="rId80"/>
    <p:sldId id="494" r:id="rId81"/>
    <p:sldId id="495" r:id="rId82"/>
    <p:sldId id="496" r:id="rId83"/>
    <p:sldId id="497" r:id="rId84"/>
    <p:sldId id="514" r:id="rId85"/>
    <p:sldId id="546" r:id="rId86"/>
    <p:sldId id="516" r:id="rId87"/>
    <p:sldId id="517" r:id="rId88"/>
    <p:sldId id="550" r:id="rId89"/>
    <p:sldId id="518" r:id="rId90"/>
    <p:sldId id="519" r:id="rId91"/>
    <p:sldId id="520" r:id="rId92"/>
    <p:sldId id="521" r:id="rId93"/>
    <p:sldId id="551" r:id="rId94"/>
    <p:sldId id="552" r:id="rId95"/>
    <p:sldId id="523" r:id="rId96"/>
    <p:sldId id="524" r:id="rId97"/>
    <p:sldId id="506" r:id="rId98"/>
    <p:sldId id="507" r:id="rId99"/>
    <p:sldId id="509" r:id="rId100"/>
    <p:sldId id="510" r:id="rId101"/>
    <p:sldId id="511" r:id="rId102"/>
    <p:sldId id="512" r:id="rId103"/>
    <p:sldId id="513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CC00"/>
    <a:srgbClr val="FF7F00"/>
    <a:srgbClr val="008000"/>
    <a:srgbClr val="009900"/>
    <a:srgbClr val="35961A"/>
    <a:srgbClr val="CC0000"/>
    <a:srgbClr val="0000FF"/>
    <a:srgbClr val="FDCA0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4" autoAdjust="0"/>
    <p:restoredTop sz="87140" autoAdjust="0"/>
  </p:normalViewPr>
  <p:slideViewPr>
    <p:cSldViewPr>
      <p:cViewPr varScale="1">
        <p:scale>
          <a:sx n="75" d="100"/>
          <a:sy n="75" d="100"/>
        </p:scale>
        <p:origin x="-97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18.2.2019.</a:t>
            </a:fld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545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18.2.2019.</a:t>
            </a:fld>
            <a:endParaRPr lang="hr-H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36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2</a:t>
            </a:fld>
            <a:endParaRPr lang="hr-H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The law of demand and</a:t>
            </a:r>
            <a:r>
              <a:rPr lang="hr-HR" baseline="0" dirty="0" smtClean="0"/>
              <a:t> supply titlovi</a:t>
            </a:r>
          </a:p>
          <a:p>
            <a:r>
              <a:rPr lang="hr-HR" dirty="0" smtClean="0"/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55</a:t>
            </a:fld>
            <a:endParaRPr lang="hr-H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How</a:t>
            </a:r>
            <a:r>
              <a:rPr lang="hr-HR" baseline="0" dirty="0" smtClean="0"/>
              <a:t> The Stock Exchange Works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89</a:t>
            </a:fld>
            <a:endParaRPr lang="hr-H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Collapse Explained</a:t>
            </a:r>
          </a:p>
          <a:p>
            <a:r>
              <a:rPr lang="hr-HR" dirty="0" smtClean="0"/>
              <a:t>https://drive.google.com/file/d/0B3j3fkaAq7drWC1TbUdtaE1uWFE/edit?usp=sharing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94</a:t>
            </a:fld>
            <a:endParaRPr lang="hr-H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Global Financial Collapse Explained in 96 seconds</a:t>
            </a:r>
          </a:p>
          <a:p>
            <a:r>
              <a:rPr lang="hr-HR" dirty="0" smtClean="0"/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95</a:t>
            </a:fld>
            <a:endParaRPr lang="hr-H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82" y="-67308"/>
            <a:ext cx="8868417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sz="3600" b="1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08504" cy="6048672"/>
          </a:xfrm>
        </p:spPr>
        <p:txBody>
          <a:bodyPr/>
          <a:lstStyle>
            <a:lvl1pPr marL="360000" indent="-2520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8363" indent="-282575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33475" indent="-228600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52550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544638" indent="-182563">
              <a:buClrTx/>
              <a:buFont typeface="Arial" panose="020B0604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79675" y="621828"/>
            <a:ext cx="84644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09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6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2/18/2019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Rml4anZla0J2TWs/edi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8.wdp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9.xml"/><Relationship Id="rId5" Type="http://schemas.microsoft.com/office/2007/relationships/hdphoto" Target="../media/hdphoto10.wdp"/><Relationship Id="rId4" Type="http://schemas.openxmlformats.org/officeDocument/2006/relationships/image" Target="../media/image6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microsoft.com/office/2007/relationships/hdphoto" Target="../media/hdphoto12.wdp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QWx4Q3BHeVZtTDQ/view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14.wdp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cGdiZ0xBVjM0cFE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Z1ZjRUdMMHlUNWs/edit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C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8" name="Group 7"/>
          <p:cNvGrpSpPr/>
          <p:nvPr/>
        </p:nvGrpSpPr>
        <p:grpSpPr>
          <a:xfrm>
            <a:off x="1827373" y="44624"/>
            <a:ext cx="5418927" cy="5359206"/>
            <a:chOff x="1827373" y="44624"/>
            <a:chExt cx="5418927" cy="535920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2"/>
            <a:stretch/>
          </p:blipFill>
          <p:spPr bwMode="auto">
            <a:xfrm>
              <a:off x="1827373" y="44624"/>
              <a:ext cx="5418927" cy="5359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 rot="21360000">
              <a:off x="2546628" y="2625834"/>
              <a:ext cx="224796" cy="286378"/>
            </a:xfrm>
            <a:prstGeom prst="rect">
              <a:avLst/>
            </a:prstGeom>
            <a:solidFill>
              <a:srgbClr val="1F0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hr-HR" b="1" dirty="0" smtClean="0">
                  <a:solidFill>
                    <a:srgbClr val="FDCA0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</a:t>
              </a:r>
              <a:endParaRPr lang="hr-HR" b="1" dirty="0">
                <a:solidFill>
                  <a:srgbClr val="FDCA0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 txBox="1">
            <a:spLocks/>
          </p:cNvSpPr>
          <p:nvPr/>
        </p:nvSpPr>
        <p:spPr>
          <a:xfrm>
            <a:off x="-35163" y="4980241"/>
            <a:ext cx="9144000" cy="1142984"/>
          </a:xfrm>
          <a:prstGeom prst="rect">
            <a:avLst/>
          </a:prstGeom>
          <a:ln>
            <a:noFill/>
          </a:ln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8800" b="1" i="0" u="none" strike="noStrike" kern="1200" cap="none" spc="0" normalizeH="0" baseline="0" noProof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GOSPODARSTVO</a:t>
            </a:r>
          </a:p>
        </p:txBody>
      </p:sp>
      <p:sp>
        <p:nvSpPr>
          <p:cNvPr id="3" name="Rectangle 2"/>
          <p:cNvSpPr/>
          <p:nvPr/>
        </p:nvSpPr>
        <p:spPr>
          <a:xfrm>
            <a:off x="-35163" y="6008605"/>
            <a:ext cx="9179163" cy="707886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hr-HR" sz="4000" b="1" dirty="0" smtClean="0">
                <a:ln w="3175">
                  <a:noFill/>
                </a:ln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UVOD U EKONOMIJU</a:t>
            </a:r>
            <a:endParaRPr lang="hr-HR" sz="1600" dirty="0">
              <a:ln w="3175">
                <a:noFill/>
              </a:ln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7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785926"/>
            <a:ext cx="2000264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285728"/>
            <a:ext cx="4286280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DOHODAK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(prisiljeni smo na odabir)</a:t>
            </a:r>
            <a:endParaRPr lang="hr-HR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43570" y="1785926"/>
            <a:ext cx="1000132" cy="785818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CD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6373" y="197878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214686"/>
            <a:ext cx="3071834" cy="785818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vaš je IZBOR</a:t>
            </a:r>
          </a:p>
          <a:p>
            <a:pPr algn="ctr"/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ulaznica za koncert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4643446"/>
            <a:ext cx="4143404" cy="928694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je CD od kojeg ste odustali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536281" y="4321975"/>
            <a:ext cx="642942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4573" y="5786454"/>
            <a:ext cx="5222954" cy="92869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odricanje od sljedeće najpoželjnije mogućnosti</a:t>
            </a:r>
          </a:p>
        </p:txBody>
      </p: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857620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</p:cNvCxnSpPr>
          <p:nvPr/>
        </p:nvCxnSpPr>
        <p:spPr>
          <a:xfrm rot="16200000" flipH="1">
            <a:off x="5143504" y="785794"/>
            <a:ext cx="714380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893339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179223" y="2250273"/>
            <a:ext cx="642942" cy="128588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uiExpand="1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  <p:bldP spid="45" grpId="0" uiExpand="1" build="allAtOnce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3143272"/>
          </a:xfrm>
        </p:spPr>
        <p:txBody>
          <a:bodyPr>
            <a:normAutofit/>
          </a:bodyPr>
          <a:lstStyle/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država utječe na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ponudu kredita </a:t>
            </a:r>
            <a:r>
              <a:rPr lang="pl-PL" sz="2400" dirty="0" smtClean="0">
                <a:latin typeface="+mn-lt"/>
              </a:rPr>
              <a:t>i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kamatnu stopu </a:t>
            </a:r>
            <a:r>
              <a:rPr lang="pl-PL" sz="2400" i="1" dirty="0" smtClean="0">
                <a:latin typeface="+mn-lt"/>
              </a:rPr>
              <a:t>(kao najveći zajmodavac i zajmoprimac na tržištu)</a:t>
            </a:r>
          </a:p>
          <a:p>
            <a:pPr indent="-288000">
              <a:spcBef>
                <a:spcPts val="1000"/>
              </a:spcBef>
              <a:buSzPct val="100000"/>
              <a:buFont typeface="Arial" pitchFamily="34" charset="0"/>
              <a:buChar char="–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KAMATA</a:t>
            </a:r>
            <a:r>
              <a:rPr lang="pl-PL" sz="2400" dirty="0" smtClean="0">
                <a:latin typeface="+mn-lt"/>
              </a:rPr>
              <a:t> – naknada za pozajmljeni novac</a:t>
            </a:r>
          </a:p>
        </p:txBody>
      </p:sp>
      <p:grpSp>
        <p:nvGrpSpPr>
          <p:cNvPr id="2" name="Group 26"/>
          <p:cNvGrpSpPr/>
          <p:nvPr/>
        </p:nvGrpSpPr>
        <p:grpSpPr>
          <a:xfrm>
            <a:off x="5072066" y="3071810"/>
            <a:ext cx="3429024" cy="2643206"/>
            <a:chOff x="5072066" y="4071942"/>
            <a:chExt cx="3429024" cy="2643206"/>
          </a:xfrm>
        </p:grpSpPr>
        <p:sp>
          <p:nvSpPr>
            <p:cNvPr id="16" name="Rectangle 15"/>
            <p:cNvSpPr/>
            <p:nvPr/>
          </p:nvSpPr>
          <p:spPr>
            <a:xfrm>
              <a:off x="6858016" y="4429132"/>
              <a:ext cx="714380" cy="22860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00760" y="5429264"/>
              <a:ext cx="714380" cy="12858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6200000" flipH="1">
              <a:off x="457279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6715934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4851681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7364153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72066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571472" y="3071810"/>
            <a:ext cx="3429024" cy="2643206"/>
            <a:chOff x="571472" y="4071942"/>
            <a:chExt cx="3429024" cy="2643206"/>
          </a:xfrm>
        </p:grpSpPr>
        <p:sp>
          <p:nvSpPr>
            <p:cNvPr id="4" name="Rectangle 3"/>
            <p:cNvSpPr/>
            <p:nvPr/>
          </p:nvSpPr>
          <p:spPr>
            <a:xfrm>
              <a:off x="1488024" y="4429132"/>
              <a:ext cx="714380" cy="228601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KAMATNA STOPA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45280" y="5429264"/>
              <a:ext cx="714380" cy="1285884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POTRAŽNJA KREDITA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6005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6200000" flipH="1">
              <a:off x="2203198" y="5428470"/>
              <a:ext cx="2286016" cy="1588"/>
            </a:xfrm>
            <a:prstGeom prst="straightConnector1">
              <a:avLst/>
            </a:prstGeom>
            <a:ln w="952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2863559" y="5351755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SMANJENJE</a:t>
              </a:r>
              <a:endParaRPr lang="hr-HR" b="1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51087" y="5351754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b="1" dirty="0" smtClean="0"/>
                <a:t>POVEĆANJE</a:t>
              </a:r>
              <a:endParaRPr lang="hr-HR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472" y="4071942"/>
              <a:ext cx="3429024" cy="2643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578216"/>
              </p:ext>
            </p:extLst>
          </p:nvPr>
        </p:nvGraphicFramePr>
        <p:xfrm>
          <a:off x="642910" y="857232"/>
          <a:ext cx="7703987" cy="21704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00499"/>
                <a:gridCol w="2189554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FISKALNA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POREZI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SMANJUJU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POVEĆAVAJU</a:t>
                      </a:r>
                      <a:r>
                        <a:rPr lang="hr-HR" sz="2000" baseline="0" dirty="0" smtClean="0"/>
                        <a:t> SE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DRŽAVNA POTROŠNJA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ZAPOSLENOST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INFLACIJA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RASTE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/>
                        <a:t>PADA</a:t>
                      </a:r>
                      <a:endParaRPr lang="hr-HR" sz="2000" b="1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240869"/>
              </p:ext>
            </p:extLst>
          </p:nvPr>
        </p:nvGraphicFramePr>
        <p:xfrm>
          <a:off x="642910" y="3643314"/>
          <a:ext cx="7703987" cy="132850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143272"/>
                <a:gridCol w="2046781"/>
                <a:gridCol w="2513934"/>
              </a:tblGrid>
              <a:tr h="486568">
                <a:tc>
                  <a:txBody>
                    <a:bodyPr/>
                    <a:lstStyle/>
                    <a:p>
                      <a:r>
                        <a:rPr lang="hr-HR" sz="23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MONETARNA POLITIKA</a:t>
                      </a:r>
                      <a:endParaRPr lang="hr-HR" sz="23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EKSPANZIJSKA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KONTRAKCIJSKA</a:t>
                      </a:r>
                      <a:endParaRPr lang="hr-H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03800" marR="103800" marT="51900" marB="51900"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NOVCA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000" dirty="0" smtClean="0"/>
                        <a:t>RASTE</a:t>
                      </a: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  <a:tr h="420968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PONUDA KREDITA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RASTE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PADA</a:t>
                      </a:r>
                      <a:endParaRPr lang="hr-HR" sz="2000" dirty="0"/>
                    </a:p>
                  </a:txBody>
                  <a:tcPr marL="103800" marR="103800" marT="51900" marB="5190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5984" y="285728"/>
            <a:ext cx="4286280" cy="900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CILJ EKONOMSKE POLITIKE </a:t>
            </a:r>
          </a:p>
          <a:p>
            <a:pPr algn="ctr"/>
            <a:r>
              <a:rPr lang="hr-HR" sz="2400" dirty="0" smtClean="0">
                <a:latin typeface="Calibri" pitchFamily="34" charset="0"/>
                <a:cs typeface="Calibri" pitchFamily="34" charset="0"/>
              </a:rPr>
              <a:t>smanjiti stopu inflacije</a:t>
            </a:r>
            <a:endParaRPr lang="hr-HR" sz="2400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85984" y="1440273"/>
            <a:ext cx="4286280" cy="118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UZROK PROBLEMA</a:t>
            </a:r>
          </a:p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višak potrošnje – brža potrošnja od rasta 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BDP-a (</a:t>
            </a:r>
            <a:r>
              <a:rPr lang="hr-HR" sz="20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outputa</a:t>
            </a: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85984" y="3023446"/>
            <a:ext cx="4286280" cy="1152000"/>
          </a:xfrm>
          <a:prstGeom prst="rect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IZABRANI INSTRUMENTI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fiskalne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instrumenti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monetarne</a:t>
            </a:r>
            <a:r>
              <a:rPr lang="hr-HR" sz="20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politike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7158" y="4880834"/>
            <a:ext cx="3571900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FISKALNE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poreza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državno trošenje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43438" y="4880834"/>
            <a:ext cx="4143404" cy="162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MONETARNE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POLITIKE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povećanje </a:t>
            </a:r>
            <a:r>
              <a:rPr lang="hr-H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kamatne stope</a:t>
            </a:r>
          </a:p>
          <a:p>
            <a:pPr marL="324000" indent="-252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smanjiti sposobnost banaka za kreditiranjem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0" name="Straight Connector 39"/>
          <p:cNvCxnSpPr>
            <a:stCxn id="4" idx="2"/>
            <a:endCxn id="35" idx="0"/>
          </p:cNvCxnSpPr>
          <p:nvPr/>
        </p:nvCxnSpPr>
        <p:spPr>
          <a:xfrm rot="5400000">
            <a:off x="4301852" y="1313000"/>
            <a:ext cx="254545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5" idx="2"/>
            <a:endCxn id="36" idx="0"/>
          </p:cNvCxnSpPr>
          <p:nvPr/>
        </p:nvCxnSpPr>
        <p:spPr>
          <a:xfrm rot="5400000">
            <a:off x="4231538" y="2825859"/>
            <a:ext cx="395173" cy="158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6" idx="2"/>
            <a:endCxn id="37" idx="0"/>
          </p:cNvCxnSpPr>
          <p:nvPr/>
        </p:nvCxnSpPr>
        <p:spPr>
          <a:xfrm rot="5400000">
            <a:off x="2933422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6" idx="2"/>
            <a:endCxn id="38" idx="0"/>
          </p:cNvCxnSpPr>
          <p:nvPr/>
        </p:nvCxnSpPr>
        <p:spPr>
          <a:xfrm rot="16200000" flipH="1">
            <a:off x="5219438" y="3385132"/>
            <a:ext cx="705388" cy="22860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28860" y="2235644"/>
            <a:ext cx="2000264" cy="785818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VOJSKU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449694"/>
            <a:ext cx="4286280" cy="107157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OGRANIČENI PRORAČUN</a:t>
            </a:r>
          </a:p>
          <a:p>
            <a:pPr algn="ctr"/>
            <a:r>
              <a:rPr lang="hr-H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(država je prisiljena na odabir)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0694" y="2235644"/>
            <a:ext cx="1928826" cy="785818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ULAGANJE U ZNANOST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497" y="2428498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ILI</a:t>
            </a:r>
            <a:endParaRPr lang="hr-H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835" y="3878718"/>
            <a:ext cx="3071834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DRŽAVA ODABIRE ULAGANJE U VOJSKU</a:t>
            </a:r>
            <a:endParaRPr lang="hr-H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86050" y="5236040"/>
            <a:ext cx="4143404" cy="857256"/>
          </a:xfrm>
          <a:prstGeom prst="rect">
            <a:avLst/>
          </a:prstGeom>
          <a:solidFill>
            <a:srgbClr val="35961A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JE </a:t>
            </a:r>
          </a:p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TROŠAK?</a:t>
            </a:r>
          </a:p>
        </p:txBody>
      </p:sp>
      <p:cxnSp>
        <p:nvCxnSpPr>
          <p:cNvPr id="43" name="Straight Connector 42"/>
          <p:cNvCxnSpPr>
            <a:stCxn id="26" idx="2"/>
            <a:endCxn id="41" idx="0"/>
          </p:cNvCxnSpPr>
          <p:nvPr/>
        </p:nvCxnSpPr>
        <p:spPr>
          <a:xfrm rot="5400000">
            <a:off x="4607719" y="498600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2"/>
            <a:endCxn id="6" idx="0"/>
          </p:cNvCxnSpPr>
          <p:nvPr/>
        </p:nvCxnSpPr>
        <p:spPr>
          <a:xfrm rot="5400000">
            <a:off x="3786182" y="1164074"/>
            <a:ext cx="714380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14" idx="0"/>
          </p:cNvCxnSpPr>
          <p:nvPr/>
        </p:nvCxnSpPr>
        <p:spPr>
          <a:xfrm rot="16200000" flipH="1">
            <a:off x="5304239" y="1074776"/>
            <a:ext cx="714380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26" idx="0"/>
          </p:cNvCxnSpPr>
          <p:nvPr/>
        </p:nvCxnSpPr>
        <p:spPr>
          <a:xfrm rot="16200000" flipH="1">
            <a:off x="3714744" y="2735710"/>
            <a:ext cx="857256" cy="142876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26" idx="0"/>
          </p:cNvCxnSpPr>
          <p:nvPr/>
        </p:nvCxnSpPr>
        <p:spPr>
          <a:xfrm rot="5400000">
            <a:off x="5232802" y="2646413"/>
            <a:ext cx="857256" cy="16073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build="allAtOnce" animBg="1"/>
      <p:bldP spid="14" grpId="0" uiExpand="1" build="allAtOnce" animBg="1"/>
      <p:bldP spid="23" grpId="0" build="allAtOnce"/>
      <p:bldP spid="26" grpId="0" uiExpand="1" build="allAtOnce" animBg="1"/>
      <p:bldP spid="41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844" y="571480"/>
            <a:ext cx="2143140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EKONOMIJA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44" y="1976427"/>
            <a:ext cx="2143140" cy="122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ŽELJE</a:t>
            </a:r>
            <a:endParaRPr lang="hr-HR" sz="32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2844" y="4857760"/>
            <a:ext cx="2143140" cy="135732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RESURSI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86050" y="1976427"/>
            <a:ext cx="1928826" cy="1224000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želje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neograničene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6050" y="4857760"/>
            <a:ext cx="1928826" cy="1357322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resursi su </a:t>
            </a:r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ograničeni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86512" y="2786058"/>
            <a:ext cx="2714644" cy="250033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što znači da sva ekonomska dobra imaju </a:t>
            </a:r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2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9" name="Straight Connector 18"/>
          <p:cNvCxnSpPr>
            <a:stCxn id="8" idx="3"/>
            <a:endCxn id="14" idx="1"/>
          </p:cNvCxnSpPr>
          <p:nvPr/>
        </p:nvCxnSpPr>
        <p:spPr>
          <a:xfrm>
            <a:off x="2285984" y="2588427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3"/>
            <a:endCxn id="15" idx="1"/>
          </p:cNvCxnSpPr>
          <p:nvPr/>
        </p:nvCxnSpPr>
        <p:spPr>
          <a:xfrm>
            <a:off x="2285984" y="5536421"/>
            <a:ext cx="500066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4" idx="3"/>
            <a:endCxn id="16" idx="0"/>
          </p:cNvCxnSpPr>
          <p:nvPr/>
        </p:nvCxnSpPr>
        <p:spPr>
          <a:xfrm>
            <a:off x="4714876" y="2588427"/>
            <a:ext cx="500066" cy="91201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5" idx="3"/>
            <a:endCxn id="16" idx="2"/>
          </p:cNvCxnSpPr>
          <p:nvPr/>
        </p:nvCxnSpPr>
        <p:spPr>
          <a:xfrm flipV="1">
            <a:off x="4714876" y="4572008"/>
            <a:ext cx="500066" cy="96441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6" idx="3"/>
            <a:endCxn id="17" idx="1"/>
          </p:cNvCxnSpPr>
          <p:nvPr/>
        </p:nvCxnSpPr>
        <p:spPr>
          <a:xfrm>
            <a:off x="5929322" y="4036223"/>
            <a:ext cx="35719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00562" y="3500438"/>
            <a:ext cx="1428760" cy="107157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IZBOR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" name="Straight Connector 2"/>
          <p:cNvCxnSpPr>
            <a:stCxn id="5" idx="2"/>
            <a:endCxn id="8" idx="0"/>
          </p:cNvCxnSpPr>
          <p:nvPr/>
        </p:nvCxnSpPr>
        <p:spPr>
          <a:xfrm>
            <a:off x="1214414" y="1428736"/>
            <a:ext cx="0" cy="5476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8" idx="2"/>
            <a:endCxn id="10" idx="0"/>
          </p:cNvCxnSpPr>
          <p:nvPr/>
        </p:nvCxnSpPr>
        <p:spPr>
          <a:xfrm>
            <a:off x="1214414" y="3200427"/>
            <a:ext cx="0" cy="16573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4" grpId="0" animBg="1"/>
      <p:bldP spid="15" grpId="0" animBg="1"/>
      <p:bldP spid="17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DOBRA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928670"/>
            <a:ext cx="9180512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DOBRO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sredstvo koje može zadovoljiti neku potrebu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dobra)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dobra – ona dobra kojih u prirodi ima u beskonačno velikim količinama (zrak, sunčeva toplina, svjetlost, more...)</a:t>
            </a:r>
          </a:p>
          <a:p>
            <a:pPr marL="252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EKONOMSKO DOBRO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svaka stvar ili usluga koja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</a:p>
          <a:p>
            <a:pPr marL="576000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ekonomska dobra se dijele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</a:p>
          <a:p>
            <a:pPr marL="576000"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PROIZVODI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moraju potrošiti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čim su proizvedena već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mogu skladištiti kao zaliha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 buduću potrošnju</a:t>
            </a:r>
          </a:p>
          <a:p>
            <a:pPr marL="576000"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USLUGE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 – neopipljiva dobra koja se 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skladištiti niti prenositi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-71454" y="1142972"/>
            <a:ext cx="9001156" cy="564360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EKONOMIJA</a:t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MAKROEKONOMIJA</a:t>
            </a: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MIKROEKONOMIJA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/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ZAKON OGRANIČENOSTI 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OPORTUNITETNI TROŠAK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b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</a:b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  <a:tabLst/>
              <a:defRPr/>
            </a:pP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454" y="1142972"/>
            <a:ext cx="9001156" cy="564360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proučava način na koji društva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spcBef>
                <a:spcPts val="24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cture1.png"/>
          <p:cNvPicPr>
            <a:picLocks noChangeAspect="1"/>
          </p:cNvPicPr>
          <p:nvPr/>
        </p:nvPicPr>
        <p:blipFill>
          <a:blip r:embed="rId2"/>
          <a:srcRect b="-978"/>
          <a:stretch>
            <a:fillRect/>
          </a:stretch>
        </p:blipFill>
        <p:spPr>
          <a:xfrm>
            <a:off x="140574" y="2285992"/>
            <a:ext cx="8863200" cy="43578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0574" y="2285992"/>
            <a:ext cx="8863200" cy="3286148"/>
            <a:chOff x="140574" y="2285992"/>
            <a:chExt cx="8862852" cy="3286148"/>
          </a:xfrm>
        </p:grpSpPr>
        <p:pic>
          <p:nvPicPr>
            <p:cNvPr id="18" name="Picture 17" descr="Picture1.png"/>
            <p:cNvPicPr>
              <a:picLocks noChangeAspect="1"/>
            </p:cNvPicPr>
            <p:nvPr/>
          </p:nvPicPr>
          <p:blipFill>
            <a:blip r:embed="rId2"/>
            <a:srcRect b="23853"/>
            <a:stretch>
              <a:fillRect/>
            </a:stretch>
          </p:blipFill>
          <p:spPr>
            <a:xfrm>
              <a:off x="140574" y="2285992"/>
              <a:ext cx="8862852" cy="3286148"/>
            </a:xfrm>
            <a:prstGeom prst="rect">
              <a:avLst/>
            </a:prstGeom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1670" y="4500570"/>
              <a:ext cx="3857652" cy="995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3" name="Picture 12" descr="Picture1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40574" y="2285992"/>
            <a:ext cx="8863200" cy="22146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11" descr="Picture1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40574" y="2285992"/>
            <a:ext cx="8863200" cy="142881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285984" y="5357826"/>
            <a:ext cx="242889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28794" y="214290"/>
            <a:ext cx="5072098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197479" y="1161241"/>
            <a:ext cx="465141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678761" y="964389"/>
            <a:ext cx="500066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92479" y="1177909"/>
            <a:ext cx="500066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314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6664" y="1571612"/>
            <a:ext cx="1364109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RAD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4263" y="1571612"/>
            <a:ext cx="1643074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KAPITAL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16" y="928670"/>
            <a:ext cx="571504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00826" y="1571612"/>
            <a:ext cx="2428860" cy="571504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72353"/>
              </p:ext>
            </p:extLst>
          </p:nvPr>
        </p:nvGraphicFramePr>
        <p:xfrm>
          <a:off x="179512" y="2420888"/>
          <a:ext cx="8715437" cy="4294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7438"/>
                <a:gridCol w="4067218"/>
                <a:gridCol w="2810781"/>
              </a:tblGrid>
              <a:tr h="385582"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KATEGORIJA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DEFINICIJA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4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PRIMJERI</a:t>
                      </a:r>
                      <a:endParaRPr lang="hr-HR" sz="2400" dirty="0">
                        <a:solidFill>
                          <a:srgbClr val="FFC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75738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prirodni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prirodne sirovine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ljudi u proizvodnji </a:t>
                      </a:r>
                      <a:r>
                        <a:rPr kumimoji="0" lang="hr-HR" sz="1800" i="1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(energija i materija iz prirode)</a:t>
                      </a:r>
                      <a:endParaRPr lang="hr-HR" sz="18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ugljen, nafta, Zemljina površina, šume, željezna ruda, voda za piće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9263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rad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fizičke i umne sposobnosti ljudi </a:t>
                      </a:r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koje koriste u proizvodnji dobara i usluga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zidar, kuhar, konobar, učitelj, znanstvenik, menadžer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24615"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</a:t>
                      </a:r>
                      <a:endParaRPr lang="hr-HR" sz="20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pl-PL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dobra koja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koriste za proizvodnju drugih dobara 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usluga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(razlikujemo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kapitalno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potrošačko</a:t>
                      </a:r>
                      <a:r>
                        <a:rPr kumimoji="0" lang="hr-HR" sz="1800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dobro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skladišta, vlak, uredski stol, bušilica, računalo, električni motor, financijski kapital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8061">
                <a:tc>
                  <a:txBody>
                    <a:bodyPr/>
                    <a:lstStyle/>
                    <a:p>
                      <a:pPr algn="ctr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poduzetništvo</a:t>
                      </a:r>
                      <a:endParaRPr lang="hr-HR" sz="1800" b="1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b="1" kern="1200" baseline="0" dirty="0" smtClean="0">
                          <a:solidFill>
                            <a:srgbClr val="FFC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sposobnost organiziranja proizvodnje</a:t>
                      </a:r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pronalaska inovacija i preuzimanja rizika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kumimoji="0" lang="hr-HR" sz="1800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ljudi koji razvijaju poduzetništvo ili ga vode</a:t>
                      </a:r>
                      <a:endParaRPr lang="hr-HR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039598" y="2891756"/>
            <a:ext cx="7054446" cy="936104"/>
            <a:chOff x="2039598" y="2891756"/>
            <a:chExt cx="7054446" cy="936104"/>
          </a:xfrm>
        </p:grpSpPr>
        <p:sp>
          <p:nvSpPr>
            <p:cNvPr id="31" name="Rectangle 30"/>
            <p:cNvSpPr/>
            <p:nvPr/>
          </p:nvSpPr>
          <p:spPr>
            <a:xfrm>
              <a:off x="2039598" y="2891756"/>
              <a:ext cx="3900553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17337" y="2891756"/>
              <a:ext cx="2876707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80686" y="3902469"/>
            <a:ext cx="6811794" cy="844350"/>
            <a:chOff x="2080686" y="3902469"/>
            <a:chExt cx="6811794" cy="844350"/>
          </a:xfrm>
        </p:grpSpPr>
        <p:sp>
          <p:nvSpPr>
            <p:cNvPr id="30" name="Rectangle 29"/>
            <p:cNvSpPr/>
            <p:nvPr/>
          </p:nvSpPr>
          <p:spPr>
            <a:xfrm>
              <a:off x="2080686" y="3988880"/>
              <a:ext cx="3859465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56413" y="3902469"/>
              <a:ext cx="2636067" cy="84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74920" y="4813321"/>
            <a:ext cx="6804932" cy="1128703"/>
            <a:chOff x="2174920" y="4813321"/>
            <a:chExt cx="6804932" cy="1128703"/>
          </a:xfrm>
        </p:grpSpPr>
        <p:sp>
          <p:nvSpPr>
            <p:cNvPr id="26" name="Rectangle 25"/>
            <p:cNvSpPr/>
            <p:nvPr/>
          </p:nvSpPr>
          <p:spPr>
            <a:xfrm>
              <a:off x="2174920" y="4855647"/>
              <a:ext cx="3825109" cy="1011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60693" y="4813321"/>
              <a:ext cx="2819159" cy="1128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51720" y="6005924"/>
            <a:ext cx="6877966" cy="792088"/>
            <a:chOff x="2051720" y="6005924"/>
            <a:chExt cx="6877966" cy="792088"/>
          </a:xfrm>
        </p:grpSpPr>
        <p:sp>
          <p:nvSpPr>
            <p:cNvPr id="2" name="Rectangle 1"/>
            <p:cNvSpPr/>
            <p:nvPr/>
          </p:nvSpPr>
          <p:spPr>
            <a:xfrm>
              <a:off x="2051720" y="6005924"/>
              <a:ext cx="3948309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7337" y="6005924"/>
              <a:ext cx="2712349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404083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21" grpId="0" build="allAtOnce" animBg="1"/>
      <p:bldP spid="22" grpId="0" build="allAtOnce" animBg="1"/>
      <p:bldP spid="23" grpId="0" build="allAtOnce" animBg="1"/>
      <p:bldP spid="25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PRIRODNI IZVORI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 bogatstva dostupna ljudima koja se nalaze u prirodi (ugljen, nafta, Zemljina površina, šume, željezna ruda, voda...)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neke države su bogate prirodnim izvorima (Rusija, SAD) a neke oskudjevaju s njima (Japan, Švicarska) te države su bogate proizvedenim dobrima</a:t>
            </a:r>
          </a:p>
          <a:p>
            <a:pPr>
              <a:spcBef>
                <a:spcPts val="18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je svjesna čovjekova aktivnost (fizičke i umne sposobnosti ljudi koje koriste u proizvodnji dobara i usluga)</a:t>
            </a:r>
          </a:p>
          <a:p>
            <a:pPr>
              <a:spcBef>
                <a:spcPts val="1800"/>
              </a:spcBef>
              <a:buNone/>
            </a:pPr>
            <a:r>
              <a:rPr lang="vi-VN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</a:t>
            </a:r>
            <a:r>
              <a:rPr lang="vi-V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je oblik trajnih dobara koja se upotrebljavaju u proizvodnji drugih dobara (uređaji, alati, strojevi)</a:t>
            </a:r>
          </a:p>
          <a:p>
            <a:pPr>
              <a:lnSpc>
                <a:spcPct val="110000"/>
              </a:lnSpc>
              <a:spcBef>
                <a:spcPts val="1800"/>
              </a:spcBef>
              <a:buFont typeface="Arial" pitchFamily="34" charset="0"/>
              <a:buChar char="−"/>
            </a:pP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automobil može biti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potrošačko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i </a:t>
            </a:r>
            <a:r>
              <a:rPr lang="pl-PL" sz="24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kapitalno</a:t>
            </a:r>
            <a: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dobro </a:t>
            </a:r>
            <a:br>
              <a:rPr lang="pl-P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de-A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ko automobil koristimo za osobne potrebe onda je on potrošačko dobro, ako ga koristimo za prijevoz usluga onda je on kapitalno dobro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hr-HR" sz="24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07209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PODUZETNIŠTVO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ljudska aktivnost kombiniranja resursa, organiziranja aktivnosti i njihova vođenja i upravljanja radi  proizvodnje dobara i usluga</a:t>
            </a:r>
          </a:p>
          <a:p>
            <a:pPr>
              <a:spcBef>
                <a:spcPts val="6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osobe koje se angažiraju u poduzeću za pronalaske inovacija, organizaciju proizvodnje i preuzimanje rizika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08504" cy="604867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proučava način na koji društva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za proizvodnju korisnih dobara i kako ih </a:t>
            </a:r>
            <a:r>
              <a:rPr lang="hr-HR" sz="2400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lvl="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4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 u cjelini</a:t>
            </a:r>
            <a:endParaRPr lang="hr-H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proučava ponašanje </a:t>
            </a:r>
            <a:r>
              <a:rPr lang="hr-H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 gospodarskih dijelova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vrijednost napuštene mogućnosti, tj. druga najbolja opcija od koje se odustaje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0" y="692696"/>
            <a:ext cx="910850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0000" indent="-2520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68363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33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95000"/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525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54463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EKONOMIJA</a:t>
            </a:r>
            <a:r>
              <a:rPr lang="hr-HR" sz="2400" dirty="0" smtClean="0"/>
              <a:t> proučava način na koji društva </a:t>
            </a:r>
            <a:r>
              <a:rPr lang="hr-HR" sz="2400" u="sng" dirty="0" smtClean="0"/>
              <a:t>upotrebljavaju ograničene resurse</a:t>
            </a:r>
            <a:r>
              <a:rPr lang="hr-HR" sz="2400" dirty="0" smtClean="0"/>
              <a:t> za proizvodnju korisnih dobara i kako ih </a:t>
            </a:r>
            <a:r>
              <a:rPr lang="hr-HR" sz="2400" u="sng" dirty="0" smtClean="0"/>
              <a:t>raspodjeljuju</a:t>
            </a:r>
            <a:r>
              <a:rPr lang="hr-HR" sz="2400" dirty="0" smtClean="0"/>
              <a:t> između različitih skupina ljudi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</a:rPr>
              <a:t>GOSPODARSTVO</a:t>
            </a:r>
            <a:r>
              <a:rPr lang="hr-HR" sz="2400" b="1" dirty="0" smtClean="0">
                <a:solidFill>
                  <a:prstClr val="white"/>
                </a:solidFill>
              </a:rPr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>
                <a:solidFill>
                  <a:prstClr val="white"/>
                </a:solidFill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razmjena</a:t>
            </a:r>
            <a:endParaRPr lang="hr-HR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gospodarstvo u cjelini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MIKROEKONOMIJA</a:t>
            </a:r>
            <a:r>
              <a:rPr lang="hr-HR" sz="2400" dirty="0" smtClean="0"/>
              <a:t> – </a:t>
            </a:r>
            <a:r>
              <a:rPr lang="hr-HR" sz="2400" dirty="0" smtClean="0">
                <a:solidFill>
                  <a:prstClr val="white"/>
                </a:solidFill>
              </a:rPr>
              <a:t>proučava 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pojedinačnih  gospodarskih dijelova </a:t>
            </a:r>
            <a:r>
              <a:rPr lang="hr-HR" sz="2400" dirty="0" smtClean="0">
                <a:solidFill>
                  <a:prstClr val="white"/>
                </a:solidFill>
              </a:rPr>
              <a:t>kao što su poduzeća i kućanstva </a:t>
            </a:r>
            <a:r>
              <a:rPr lang="hr-HR" sz="2400" dirty="0" err="1" smtClean="0">
                <a:solidFill>
                  <a:prstClr val="white"/>
                </a:solidFill>
              </a:rPr>
              <a:t>tj</a:t>
            </a:r>
            <a:r>
              <a:rPr lang="hr-HR" sz="2400" dirty="0" smtClean="0">
                <a:solidFill>
                  <a:prstClr val="white"/>
                </a:solidFill>
              </a:rPr>
              <a:t>. proizvođači i potrošači, te </a:t>
            </a:r>
            <a:r>
              <a:rPr lang="hr-HR" sz="2400" b="1" dirty="0" smtClean="0">
                <a:solidFill>
                  <a:srgbClr val="FDCA09"/>
                </a:solidFill>
              </a:rPr>
              <a:t>odnose među njima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ZAKON OGRANIČENOSTI </a:t>
            </a:r>
            <a:r>
              <a:rPr lang="hr-HR" sz="2400" dirty="0" smtClean="0"/>
              <a:t>– dobra su rijetka jer nema dovoljno resursa kako bi se proizvela sva dobra koja ljudi žele potrošiti</a:t>
            </a:r>
          </a:p>
          <a:p>
            <a:pPr>
              <a:lnSpc>
                <a:spcPct val="11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OPORTUNITETNI TROŠAK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vrijednost napuštene mogućnosti, </a:t>
            </a:r>
            <a:r>
              <a:rPr lang="hr-HR" sz="2400" dirty="0" err="1" smtClean="0"/>
              <a:t>tj</a:t>
            </a:r>
            <a:r>
              <a:rPr lang="hr-HR" sz="2400" dirty="0" smtClean="0"/>
              <a:t>. </a:t>
            </a:r>
            <a:r>
              <a:rPr lang="hr-HR" sz="2400" b="1" dirty="0" smtClean="0">
                <a:solidFill>
                  <a:srgbClr val="FFC000"/>
                </a:solidFill>
              </a:rPr>
              <a:t>druga najbolja opcija od koje se odustaje</a:t>
            </a:r>
          </a:p>
        </p:txBody>
      </p:sp>
    </p:spTree>
    <p:extLst>
      <p:ext uri="{BB962C8B-B14F-4D97-AF65-F5344CB8AC3E}">
        <p14:creationId xmlns:p14="http://schemas.microsoft.com/office/powerpoint/2010/main" val="428346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 I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8" y="851938"/>
            <a:ext cx="9001156" cy="564360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oikos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kuća, kućanstvo;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nomos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zakon, pravilo, red</a:t>
            </a:r>
          </a:p>
          <a:p>
            <a:pPr indent="-288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grč.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oikonomija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gospodarstvo, upravljanje gospodarstvom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5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je znanost koja proučava način na koji društva upotrebljavaju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ograničene resurse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kako ih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između različitih skupina ljudi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Bogatstvo naroda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godina nastanka ekonomije kao znanost</a:t>
            </a:r>
          </a:p>
          <a:p>
            <a:pPr marL="180000" indent="0">
              <a:spcBef>
                <a:spcPts val="30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ljudska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djelatnost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nacionalno i globalno gospodarstvo</a:t>
            </a:r>
          </a:p>
          <a:p>
            <a:pPr>
              <a:spcBef>
                <a:spcPts val="1800"/>
              </a:spcBef>
              <a:buFont typeface="Arial" pitchFamily="34" charset="0"/>
              <a:buChar char="−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5130912"/>
            <a:ext cx="8928000" cy="900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2495012"/>
            <a:ext cx="8858312" cy="1500198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AdamSmith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>
            <a:off x="7519558" y="4442145"/>
            <a:ext cx="1583765" cy="2363681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57761E-6 L -4.16667E-6 -0.6238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1802" y="428604"/>
            <a:ext cx="2571768" cy="642942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DOBRO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4" y="1785926"/>
            <a:ext cx="2571768" cy="1357322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NEOGRANIČENA 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(SLOBODNA) 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86446" y="1785926"/>
            <a:ext cx="2571768" cy="135732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 </a:t>
            </a:r>
            <a:r>
              <a:rPr lang="hr-HR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(EKONOMSKA) 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DOBRA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Elbow Connector 5"/>
          <p:cNvCxnSpPr>
            <a:stCxn id="2" idx="2"/>
            <a:endCxn id="3" idx="0"/>
          </p:cNvCxnSpPr>
          <p:nvPr/>
        </p:nvCxnSpPr>
        <p:spPr>
          <a:xfrm rot="5400000">
            <a:off x="2714612" y="142852"/>
            <a:ext cx="714380" cy="25717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16200000" flipH="1">
            <a:off x="5357818" y="71414"/>
            <a:ext cx="714380" cy="27146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4337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43702" y="4214818"/>
            <a:ext cx="2214578" cy="642942"/>
          </a:xfrm>
          <a:prstGeom prst="rect">
            <a:avLst/>
          </a:prstGeom>
          <a:solidFill>
            <a:srgbClr val="35961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USLUGE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Elbow Connector 14"/>
          <p:cNvCxnSpPr>
            <a:stCxn id="4" idx="2"/>
            <a:endCxn id="12" idx="0"/>
          </p:cNvCxnSpPr>
          <p:nvPr/>
        </p:nvCxnSpPr>
        <p:spPr>
          <a:xfrm rot="5400000">
            <a:off x="5625711" y="2768199"/>
            <a:ext cx="1071570" cy="18216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13" idx="0"/>
          </p:cNvCxnSpPr>
          <p:nvPr/>
        </p:nvCxnSpPr>
        <p:spPr>
          <a:xfrm rot="16200000" flipH="1">
            <a:off x="6875875" y="3339702"/>
            <a:ext cx="1071570" cy="6786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6084168" y="142852"/>
            <a:ext cx="2500330" cy="1071570"/>
          </a:xfrm>
          <a:prstGeom prst="wedgeRoundRectCallout">
            <a:avLst>
              <a:gd name="adj1" fmla="val -71533"/>
              <a:gd name="adj2" fmla="val -48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sredstvo koje može zadovoljiti neku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potrebu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sz="20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214282" y="3679032"/>
            <a:ext cx="3143272" cy="1500198"/>
          </a:xfrm>
          <a:prstGeom prst="wedgeRoundRectCallout">
            <a:avLst>
              <a:gd name="adj1" fmla="val -2651"/>
              <a:gd name="adj2" fmla="val -9257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prirodi ih ima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 beskonačno velikim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količinama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(zrak, sunčeva toplina, svjetlost, more...)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3398905" y="1887820"/>
            <a:ext cx="2143140" cy="1428760"/>
          </a:xfrm>
          <a:prstGeom prst="wedgeRoundRectCallout">
            <a:avLst>
              <a:gd name="adj1" fmla="val 65593"/>
              <a:gd name="adj2" fmla="val -3278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svaka stvar ili usluga koja je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željena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ograničena</a:t>
            </a:r>
            <a:endParaRPr lang="hr-HR" sz="2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643306" y="5157192"/>
            <a:ext cx="2143140" cy="1428760"/>
          </a:xfrm>
          <a:prstGeom prst="wedgeRoundRectCallout">
            <a:avLst>
              <a:gd name="adj1" fmla="val -9635"/>
              <a:gd name="adj2" fmla="val -723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kao zalihe 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6715140" y="5157192"/>
            <a:ext cx="2143140" cy="1428760"/>
          </a:xfrm>
          <a:prstGeom prst="wedgeRoundRectCallout">
            <a:avLst>
              <a:gd name="adj1" fmla="val 7768"/>
              <a:gd name="adj2" fmla="val -740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neopipljiva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dobra koja se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mogu skladištiti</a:t>
            </a:r>
            <a:r>
              <a:rPr lang="hr-HR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niti prenositi</a:t>
            </a:r>
            <a:endParaRPr lang="hr-HR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2" grpId="0" animBg="1"/>
      <p:bldP spid="13" grpId="0" animBg="1"/>
      <p:bldP spid="18" grpId="0" animBg="1"/>
      <p:bldP spid="19" grpId="0" animBg="1"/>
      <p:bldP spid="29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94608" y="827851"/>
            <a:ext cx="4071966" cy="64294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8592" y="2113735"/>
            <a:ext cx="2000264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41803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2750" y="2113735"/>
            <a:ext cx="190800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Elbow Connector 10"/>
          <p:cNvCxnSpPr>
            <a:stCxn id="7" idx="2"/>
            <a:endCxn id="8" idx="0"/>
          </p:cNvCxnSpPr>
          <p:nvPr/>
        </p:nvCxnSpPr>
        <p:spPr>
          <a:xfrm rot="5400000">
            <a:off x="2548187" y="131331"/>
            <a:ext cx="642942" cy="33218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2"/>
            <a:endCxn id="10" idx="0"/>
          </p:cNvCxnSpPr>
          <p:nvPr/>
        </p:nvCxnSpPr>
        <p:spPr>
          <a:xfrm rot="16200000" flipH="1">
            <a:off x="4620635" y="1380749"/>
            <a:ext cx="642942" cy="8230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23698" y="2113735"/>
            <a:ext cx="2500330" cy="928694"/>
          </a:xfrm>
          <a:prstGeom prst="rect">
            <a:avLst/>
          </a:prstGeom>
          <a:solidFill>
            <a:srgbClr val="FF3399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Elbow Connector 13"/>
          <p:cNvCxnSpPr>
            <a:stCxn id="7" idx="2"/>
            <a:endCxn id="13" idx="0"/>
          </p:cNvCxnSpPr>
          <p:nvPr/>
        </p:nvCxnSpPr>
        <p:spPr>
          <a:xfrm rot="16200000" flipH="1">
            <a:off x="5780756" y="220628"/>
            <a:ext cx="642942" cy="3143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87037" y="3990580"/>
            <a:ext cx="2066390" cy="433242"/>
          </a:xfrm>
          <a:prstGeom prst="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POTROŠAČKO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0341" y="3990580"/>
            <a:ext cx="1845711" cy="433242"/>
          </a:xfrm>
          <a:prstGeom prst="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KAPITALNO DOBRO</a:t>
            </a:r>
            <a:endParaRPr lang="hr-H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Elbow Connector 21"/>
          <p:cNvCxnSpPr>
            <a:stCxn id="7" idx="2"/>
            <a:endCxn id="9" idx="0"/>
          </p:cNvCxnSpPr>
          <p:nvPr/>
        </p:nvCxnSpPr>
        <p:spPr>
          <a:xfrm rot="5400000">
            <a:off x="3591726" y="1174870"/>
            <a:ext cx="642942" cy="1234788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19" idx="0"/>
          </p:cNvCxnSpPr>
          <p:nvPr/>
        </p:nvCxnSpPr>
        <p:spPr>
          <a:xfrm rot="16200000" flipH="1">
            <a:off x="5604416" y="2774763"/>
            <a:ext cx="948151" cy="148348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  <a:endCxn id="20" idx="0"/>
          </p:cNvCxnSpPr>
          <p:nvPr/>
        </p:nvCxnSpPr>
        <p:spPr>
          <a:xfrm rot="5400000">
            <a:off x="4150899" y="2804728"/>
            <a:ext cx="948151" cy="1423553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accordionchiarenza.com/wp-content/uploads/2010/11/taxi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39" y="4481495"/>
            <a:ext cx="2608715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dia.gqindia.com/wp-content/uploads/2014/12/elvis-pink-cadill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59" y="4481878"/>
            <a:ext cx="2608547" cy="14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7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TEMELJNA EKONOMSKA PITANJA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zbog ograničenosti činitelja proizvodnje 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prirodnih izvora, kapitalnih dobara, rada i poduzetništva)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svaka zemlja može u bilo kojoj godini proizvest određenu količinu dobara</a:t>
            </a:r>
          </a:p>
          <a:p>
            <a:pPr marL="468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postoje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tri pitanja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na koja mora odgovoriti gospodarstvo svakog društva: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proizvoditi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(koja dobra i usluge)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marL="1179576" lvl="2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tumblr_mxuowmhBX51qmo69qo1_2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212976"/>
            <a:ext cx="2635105" cy="3372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što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 proizvoditi </a:t>
            </a:r>
            <a:r>
              <a:rPr lang="de-AT" sz="2600" i="1" dirty="0" smtClean="0">
                <a:latin typeface="Calibri" pitchFamily="34" charset="0"/>
                <a:cs typeface="Calibri" pitchFamily="34" charset="0"/>
              </a:rPr>
              <a:t>(što tržište traži) 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odlučuju potrošači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svojim dohotkom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tržišnim gospodarstvima potrošači putem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tržišnog mehanizma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(mehanizmi ponude i potražnje) izabiru koja dobra proizvesti</a:t>
            </a:r>
          </a:p>
        </p:txBody>
      </p:sp>
      <p:pic>
        <p:nvPicPr>
          <p:cNvPr id="5" name="Picture 4" descr="ratno_profite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3286123"/>
            <a:ext cx="5294990" cy="3384581"/>
          </a:xfrm>
          <a:prstGeom prst="rect">
            <a:avLst/>
          </a:prstGeom>
        </p:spPr>
      </p:pic>
      <p:pic>
        <p:nvPicPr>
          <p:cNvPr id="6" name="Picture 5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42844" y="3286124"/>
            <a:ext cx="3450463" cy="1785950"/>
          </a:xfrm>
          <a:prstGeom prst="rect">
            <a:avLst/>
          </a:prstGeom>
        </p:spPr>
      </p:pic>
      <p:pic>
        <p:nvPicPr>
          <p:cNvPr id="4" name="Picture 3" descr="6170R_r2d003156_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2" y="4162976"/>
            <a:ext cx="3745033" cy="269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itchFamily="34" charset="0"/>
              </a:rPr>
              <a:t>KAKO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t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o je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određeno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konkurencijom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među</a:t>
            </a:r>
            <a:r>
              <a:rPr lang="de-A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proizvođačima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tehnologijom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kojom se raspolaže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kako proizvoditi: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pojedinačno – brodovi 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serijski – automobili</a:t>
            </a:r>
          </a:p>
          <a:p>
            <a:pPr marL="1307592" lvl="2" indent="-360000">
              <a:spcBef>
                <a:spcPts val="300"/>
              </a:spcBef>
              <a:buClr>
                <a:prstClr val="white">
                  <a:shade val="95000"/>
                </a:prstClr>
              </a:buClr>
              <a:buFont typeface="+mj-lt"/>
              <a:buAutoNum type="arabicPeriod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masovno – žarulje, kruh, pivo...</a:t>
            </a:r>
          </a:p>
          <a:p>
            <a:pPr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konkurencija</a:t>
            </a:r>
            <a:r>
              <a:rPr lang="de-AT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prisiljava proizvođače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odab</a:t>
            </a: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ir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najbolje metode ako žele zaraditi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više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gospodarski izazov je proizvesti dobra ili usluge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uz što manji oportunitetni trošak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košenje trave)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1720" y="2852936"/>
            <a:ext cx="5378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adna snaga i cijena rada u Kini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 PROIZVODITI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odlučuje se na tržištu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ko tržište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prihvaća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proizvod proizvođač ga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neće proizvoditi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roizvod može biti kvalitetatan ali ga tržište ne prihvaća</a:t>
            </a: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za koga proizvoditi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ponekada odlučuje i država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600" dirty="0" smtClean="0">
                <a:latin typeface="Calibri" pitchFamily="34" charset="0"/>
                <a:cs typeface="Calibri" pitchFamily="34" charset="0"/>
              </a:rPr>
            </a:b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za vojsku u vrijeme rata)</a:t>
            </a:r>
          </a:p>
        </p:txBody>
      </p:sp>
      <p:pic>
        <p:nvPicPr>
          <p:cNvPr id="4" name="Picture 3" descr="samsung-galaxy-s-4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967845" y="4071942"/>
            <a:ext cx="1319840" cy="2628000"/>
          </a:xfrm>
          <a:prstGeom prst="rect">
            <a:avLst/>
          </a:prstGeom>
        </p:spPr>
      </p:pic>
      <p:pic>
        <p:nvPicPr>
          <p:cNvPr id="5" name="Picture 4" descr="stari-mobiteli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859420" y="4071942"/>
            <a:ext cx="5035832" cy="2628000"/>
          </a:xfrm>
          <a:prstGeom prst="rect">
            <a:avLst/>
          </a:prstGeom>
        </p:spPr>
      </p:pic>
      <p:pic>
        <p:nvPicPr>
          <p:cNvPr id="6" name="Picture 5" descr="301505-apple-iphone-5-at-t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7360278" y="4078397"/>
            <a:ext cx="1283688" cy="262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ALTERNATIVNI EKONOMSKI SUSTAVI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rmAutofit/>
          </a:bodyPr>
          <a:lstStyle/>
          <a:p>
            <a:pPr marL="432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pl-PL" sz="2600" dirty="0" smtClean="0">
                <a:latin typeface="Calibri" pitchFamily="34" charset="0"/>
                <a:cs typeface="Calibri" pitchFamily="34" charset="0"/>
              </a:rPr>
              <a:t>ovisno o odgovoru na tri temeljna ekonomska pitanja, razlikujemo </a:t>
            </a:r>
            <a:r>
              <a:rPr lang="pl-PL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četiri tipa gospodarstva</a:t>
            </a:r>
            <a:r>
              <a:rPr lang="pl-PL" sz="26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</a:t>
            </a:r>
            <a:r>
              <a:rPr lang="pl-PL" sz="2800" dirty="0" smtClean="0">
                <a:latin typeface="Calibri" pitchFamily="34" charset="0"/>
                <a:cs typeface="Calibri" pitchFamily="34" charset="0"/>
              </a:rPr>
              <a:t>ili</a:t>
            </a: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PLANSKO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</a:t>
            </a:r>
          </a:p>
          <a:p>
            <a:pPr marL="1236726" lvl="2" indent="-432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pl-PL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 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glavnom su bila zastupljena u prošlosti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jak utjecaj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tradicije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proizvodnja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vlastite potrebe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stočarsko-nomadska plemena (stočarstvo), primitivna poljoprivreda, zanimanje se prenosi sa oca na sina...</a:t>
            </a:r>
          </a:p>
          <a:p>
            <a:pPr marL="504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ogu se naći u nekim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industrijski nerazvijenim 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područjima svijeta</a:t>
            </a:r>
            <a:r>
              <a:rPr lang="vi-V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u kojima nema nacionalnog gospodarstva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(Etiopija, Bangladeš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, Somalija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 itd.)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lvl="1">
              <a:spcBef>
                <a:spcPts val="12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Somalija – 75% stanovništva bavi se nomadskim stočarstvom</a:t>
            </a:r>
            <a:endParaRPr lang="vi-VN" sz="22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411760" y="2988131"/>
            <a:ext cx="6608306" cy="3727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mongoli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680" y="134978"/>
            <a:ext cx="8920641" cy="275053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lan za gospodarstvo donosi se na 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najvišoj državnoj razini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(što, kako i za koga će se proizvoditi </a:t>
            </a:r>
            <a:r>
              <a:rPr lang="hr-HR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odlučuje država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aktori proizvodnje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su u ve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ć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ini slu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č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ajeva 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 državnom ili društvenom vlasništvu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(danas Sj. Koreja, Kuba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 i Kina, prije Jugoslavija, SSSR, Istočni blok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donose se „gospodarski planovi”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(npr. petoljetke u SSSR-u)</a:t>
            </a:r>
            <a:endParaRPr lang="vi-VN" sz="2600" i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2770" name="Picture 2" descr="http://pisak.biz/wp-content/uploads/2014/09/05_1396603865_obzor_hr.jpg"/>
          <p:cNvPicPr>
            <a:picLocks noChangeAspect="1" noChangeArrowheads="1"/>
          </p:cNvPicPr>
          <p:nvPr/>
        </p:nvPicPr>
        <p:blipFill>
          <a:blip r:embed="rId2"/>
          <a:srcRect l="-1587" t="-8676" r="-1588" b="-4117"/>
          <a:stretch>
            <a:fillRect/>
          </a:stretch>
        </p:blipFill>
        <p:spPr bwMode="auto">
          <a:xfrm>
            <a:off x="2214546" y="4191773"/>
            <a:ext cx="4643470" cy="9286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2772" name="Picture 4" descr="http://erasmus-plus.ro/wp-content/uploads/2013/11/erasmus+logo.jpg"/>
          <p:cNvPicPr>
            <a:picLocks noChangeAspect="1" noChangeArrowheads="1"/>
          </p:cNvPicPr>
          <p:nvPr/>
        </p:nvPicPr>
        <p:blipFill>
          <a:blip r:embed="rId3" cstate="print"/>
          <a:srcRect l="3125" t="10937" b="12350"/>
          <a:stretch>
            <a:fillRect/>
          </a:stretch>
        </p:blipFill>
        <p:spPr bwMode="auto">
          <a:xfrm>
            <a:off x="2214546" y="5214950"/>
            <a:ext cx="4643470" cy="10485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damSmith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3286116" y="2214554"/>
            <a:ext cx="1673878" cy="249817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7" name="Picture 36" descr="1360244392_57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143504" y="3943183"/>
            <a:ext cx="1004734" cy="1004734"/>
          </a:xfrm>
          <a:prstGeom prst="rect">
            <a:avLst/>
          </a:prstGeom>
        </p:spPr>
      </p:pic>
      <p:pic>
        <p:nvPicPr>
          <p:cNvPr id="42" name="Picture 41" descr="1360247311_My Computer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857620" y="3711193"/>
            <a:ext cx="1089248" cy="1089246"/>
          </a:xfrm>
          <a:prstGeom prst="rect">
            <a:avLst/>
          </a:prstGeom>
        </p:spPr>
      </p:pic>
      <p:sp>
        <p:nvSpPr>
          <p:cNvPr id="33" name="Cube 32"/>
          <p:cNvSpPr/>
          <p:nvPr/>
        </p:nvSpPr>
        <p:spPr>
          <a:xfrm>
            <a:off x="714348" y="4157497"/>
            <a:ext cx="571504" cy="571504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Can 33"/>
          <p:cNvSpPr/>
          <p:nvPr/>
        </p:nvSpPr>
        <p:spPr>
          <a:xfrm>
            <a:off x="1500166" y="4157497"/>
            <a:ext cx="500066" cy="571504"/>
          </a:xfrm>
          <a:prstGeom prst="can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86116" y="4014621"/>
            <a:ext cx="2857520" cy="857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1360244166_351_1.png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214678" y="2228671"/>
            <a:ext cx="3000396" cy="30003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57158" y="4943315"/>
            <a:ext cx="857256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92866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 flipH="1" flipV="1">
            <a:off x="123822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flipH="1" flipV="1">
            <a:off x="154779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 flipH="1" flipV="1">
            <a:off x="185735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 flipH="1" flipV="1">
            <a:off x="2166922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 flipH="1" flipV="1">
            <a:off x="2476487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 flipH="1" flipV="1">
            <a:off x="2786050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 flipH="1" flipV="1">
            <a:off x="642938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 flipH="1" flipV="1">
            <a:off x="673895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flipH="1" flipV="1">
            <a:off x="704851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flipH="1" flipV="1">
            <a:off x="735808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215074" y="4729001"/>
            <a:ext cx="2643206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4348" y="4729001"/>
            <a:ext cx="250033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/>
          <p:cNvSpPr/>
          <p:nvPr/>
        </p:nvSpPr>
        <p:spPr>
          <a:xfrm>
            <a:off x="5715008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5572132" y="2157233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28"/>
          <p:cNvSpPr/>
          <p:nvPr/>
        </p:nvSpPr>
        <p:spPr>
          <a:xfrm>
            <a:off x="4857752" y="532042"/>
            <a:ext cx="1143008" cy="1000133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6143636" y="469534"/>
            <a:ext cx="1214446" cy="1062641"/>
          </a:xfrm>
          <a:prstGeom prst="cloud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4929190" y="2228671"/>
            <a:ext cx="244930" cy="214314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Cloud 31"/>
          <p:cNvSpPr/>
          <p:nvPr/>
        </p:nvSpPr>
        <p:spPr>
          <a:xfrm>
            <a:off x="4929190" y="1585729"/>
            <a:ext cx="571504" cy="500066"/>
          </a:xfrm>
          <a:prstGeom prst="cloud">
            <a:avLst/>
          </a:prstGeom>
          <a:solidFill>
            <a:schemeClr val="tx1">
              <a:lumMod val="75000"/>
            </a:schemeClr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flipH="1" flipV="1">
            <a:off x="764383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 flipV="1">
            <a:off x="795339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 flipH="1" flipV="1">
            <a:off x="8262963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 flipH="1" flipV="1">
            <a:off x="8572528" y="4729001"/>
            <a:ext cx="200020" cy="200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522906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Ekonomija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je znanost koja proučava način na koji društva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upotrebljavaju ograničene resurse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za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korisnih </a:t>
            </a:r>
            <a:r>
              <a:rPr lang="hr-HR" sz="2400" u="sng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dobara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 kako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raspodjeljuju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između različitih skupina ljudi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2844" y="214290"/>
            <a:ext cx="5214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ts val="3000"/>
              </a:spcBef>
              <a:spcAft>
                <a:spcPct val="0"/>
              </a:spcAft>
              <a:buClr>
                <a:srgbClr val="F9F9F9"/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GOSPODARSTVO</a:t>
            </a:r>
            <a:r>
              <a:rPr lang="hr-HR" sz="20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ljudska djelatnost koju čine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proizvodnja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razmjena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7158" y="2285992"/>
            <a:ext cx="2786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1776. g.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Adam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Smith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Bogatstvo naroda </a:t>
            </a:r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6 L 0.35434 3.7037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35921 0.0004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26059 -4.81481E-6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-0.00324 L 0.26563 -0.00324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3" grpId="0" build="p"/>
      <p:bldP spid="36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ornx\Desktop\politika\slike\slide0006_image0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42852"/>
            <a:ext cx="5572164" cy="35274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supermarket_na_kub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4" y="3000372"/>
            <a:ext cx="5943600" cy="3343275"/>
          </a:xfrm>
          <a:prstGeom prst="rect">
            <a:avLst/>
          </a:prstGeom>
          <a:effectLst/>
        </p:spPr>
      </p:pic>
      <p:pic>
        <p:nvPicPr>
          <p:cNvPr id="1030" name="Picture 6" descr="D:\BackUp_skola\PiG\slike\resized\trgovina_kuba2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643306" y="214290"/>
            <a:ext cx="5287948" cy="3965961"/>
          </a:xfrm>
          <a:prstGeom prst="rect">
            <a:avLst/>
          </a:prstGeom>
          <a:noFill/>
          <a:effectLst/>
        </p:spPr>
      </p:pic>
      <p:pic>
        <p:nvPicPr>
          <p:cNvPr id="1029" name="Picture 5" descr="D:\BackUp_skola\PiG\slike\resized\trgovina_kub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85720" y="3071810"/>
            <a:ext cx="5287948" cy="3459888"/>
          </a:xfrm>
          <a:prstGeom prst="rect">
            <a:avLst/>
          </a:prstGeom>
          <a:noFill/>
          <a:effectLst/>
        </p:spPr>
      </p:pic>
      <p:pic>
        <p:nvPicPr>
          <p:cNvPr id="1031" name="Picture 7" descr="D:\BackUp_skola\PiG\slike\trgovina_kuba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214290"/>
            <a:ext cx="4857784" cy="6297128"/>
          </a:xfrm>
          <a:prstGeom prst="rect">
            <a:avLst/>
          </a:prstGeom>
          <a:ln w="57150">
            <a:solidFill>
              <a:schemeClr val="tx1"/>
            </a:solidFill>
          </a:ln>
          <a:effectLst/>
        </p:spPr>
      </p:pic>
      <p:sp>
        <p:nvSpPr>
          <p:cNvPr id="11" name="Right Arrow 10"/>
          <p:cNvSpPr/>
          <p:nvPr/>
        </p:nvSpPr>
        <p:spPr>
          <a:xfrm flipH="1">
            <a:off x="5357818" y="928670"/>
            <a:ext cx="1785950" cy="1143008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" name="Rectangle 11"/>
          <p:cNvSpPr/>
          <p:nvPr/>
        </p:nvSpPr>
        <p:spPr>
          <a:xfrm>
            <a:off x="7215206" y="785794"/>
            <a:ext cx="1000132" cy="135732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9" name="Picture 7" descr="D:\BackUp_skola\PiG\slike\trgovina_kuba2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6966" t="5788" r="34710" b="78535"/>
          <a:stretch/>
        </p:blipFill>
        <p:spPr bwMode="auto">
          <a:xfrm>
            <a:off x="4211960" y="1993704"/>
            <a:ext cx="3168352" cy="3513988"/>
          </a:xfrm>
          <a:prstGeom prst="rect">
            <a:avLst/>
          </a:prstGeom>
          <a:ln w="57150">
            <a:solidFill>
              <a:schemeClr val="tx1"/>
            </a:solidFill>
          </a:ln>
          <a:effectLst/>
        </p:spPr>
      </p:pic>
      <p:sp>
        <p:nvSpPr>
          <p:cNvPr id="2" name="Rectangle 1"/>
          <p:cNvSpPr/>
          <p:nvPr/>
        </p:nvSpPr>
        <p:spPr>
          <a:xfrm rot="21399640">
            <a:off x="2840226" y="693241"/>
            <a:ext cx="575306" cy="55479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ight Arrow 12"/>
          <p:cNvSpPr/>
          <p:nvPr/>
        </p:nvSpPr>
        <p:spPr>
          <a:xfrm rot="10800000" flipH="1">
            <a:off x="3275856" y="2607690"/>
            <a:ext cx="1065870" cy="1143008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4094" y="2132856"/>
            <a:ext cx="6353278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 isječak iz dokumentarnog filma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„Kina – trijumf i kaos – </a:t>
            </a:r>
            <a:r>
              <a:rPr lang="hr-HR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Maostalgija</a:t>
            </a: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>
              <a:spcBef>
                <a:spcPts val="600"/>
              </a:spcBef>
            </a:pPr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veliki skok naprijed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43" y="4914777"/>
            <a:ext cx="1678273" cy="181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 ILI LAISSEZ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</a:t>
            </a:r>
            <a:r>
              <a:rPr lang="de-AT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FAIRE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tržišnom gospodarskom sustavu dominira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načelo slobodnog tržišta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laissez-faire (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fra. pustite neka svatko čini što hoće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 osnovna je krilatica klasične ekonomije a podrazumjeva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da se stvari na tržištu same od sebe odvijaju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cijena se formira na temelju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ponude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potražnje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mala ili gotovo nikakva uloga države</a:t>
            </a:r>
          </a:p>
          <a:p>
            <a:pPr marL="5400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pojedinci i privatna poduzeća donose odluke o proizvodnji roba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koje im donose najveći profit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7504" y="211669"/>
            <a:ext cx="4968552" cy="3145323"/>
            <a:chOff x="107504" y="66698"/>
            <a:chExt cx="4968552" cy="3145323"/>
          </a:xfrm>
        </p:grpSpPr>
        <p:pic>
          <p:nvPicPr>
            <p:cNvPr id="7" name="Picture 6" descr="C:\Users\cornx\Desktop\politika\slike\slide0006_image013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504" y="66698"/>
              <a:ext cx="4968552" cy="314532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107504" y="2909884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Komandno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60706" y="3566368"/>
            <a:ext cx="7480301" cy="3175000"/>
            <a:chOff x="1628203" y="3566368"/>
            <a:chExt cx="7480301" cy="3175000"/>
          </a:xfrm>
        </p:grpSpPr>
        <p:pic>
          <p:nvPicPr>
            <p:cNvPr id="4" name="Picture 2" descr="C:\Users\cornx\Desktop\politika\slike\trgovina-kupac-police-ftd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28203" y="3566368"/>
              <a:ext cx="7480301" cy="3175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7113557" y="6453336"/>
              <a:ext cx="1994947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Tržišno gospodarstvo</a:t>
              </a:r>
              <a:endParaRPr lang="hr-H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782" y="2852936"/>
            <a:ext cx="26398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</a:p>
          <a:p>
            <a:pPr algn="ctr"/>
            <a:r>
              <a:rPr lang="hr-H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Nevidljiva ruka</a:t>
            </a:r>
            <a:endParaRPr lang="hr-H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3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de-AT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 </a:t>
            </a:r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GOSPODARSTVO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2908" y="1000108"/>
            <a:ext cx="9286908" cy="585789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većina danas razvijenih gospodarstava je mješovita jer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nemaju obilježja samo jednog gospodarskog sustava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odluke se donose dijelom preko tržišta, dijelom državnom regulacijom i dijelom se zasnivaju na običajima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država ispravlja neuspijeh tržišta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brine se o makroekonomskoj stabilnosti</a:t>
            </a: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kad se država upliće u tržište putem zakona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(poreza, subvencija, poticaja, regulacije kamata)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to se zove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ili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tamo gdje se država ne upliće kažemo da djeluje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(utjecaj)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NEVIDLJIVE RUKE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što je danas vrlo rijetko</a:t>
            </a:r>
          </a:p>
        </p:txBody>
      </p:sp>
      <p:pic>
        <p:nvPicPr>
          <p:cNvPr id="4" name="Picture 3" descr="mjesano_gospodarstv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142852"/>
            <a:ext cx="6453193" cy="3633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ackUp_skola\PiG\slike\1000x1000.jpg"/>
          <p:cNvPicPr>
            <a:picLocks noChangeAspect="1" noChangeArrowheads="1"/>
          </p:cNvPicPr>
          <p:nvPr/>
        </p:nvPicPr>
        <p:blipFill>
          <a:blip r:embed="rId2" cstate="email">
            <a:lum bright="-72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500298" y="3143248"/>
            <a:ext cx="4071966" cy="642942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EKONOMSKA PITANJA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2992" y="4357694"/>
            <a:ext cx="2196000" cy="2000264"/>
          </a:xfrm>
          <a:prstGeom prst="rect">
            <a:avLst/>
          </a:prstGeom>
          <a:solidFill>
            <a:srgbClr val="35961A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38281" y="4357694"/>
            <a:ext cx="2196000" cy="2000264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KAKO</a:t>
            </a:r>
            <a:endParaRPr lang="hr-H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hr-H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3570" y="4357694"/>
            <a:ext cx="2196000" cy="2000264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KOGA</a:t>
            </a:r>
          </a:p>
          <a:p>
            <a:pPr algn="ctr"/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proizvoditi</a:t>
            </a:r>
            <a:endParaRPr lang="hr-H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Elbow Connector 7"/>
          <p:cNvCxnSpPr>
            <a:stCxn id="2" idx="2"/>
            <a:endCxn id="4" idx="0"/>
          </p:cNvCxnSpPr>
          <p:nvPr/>
        </p:nvCxnSpPr>
        <p:spPr>
          <a:xfrm rot="5400000">
            <a:off x="3147885" y="2969298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2"/>
            <a:endCxn id="5" idx="0"/>
          </p:cNvCxnSpPr>
          <p:nvPr/>
        </p:nvCxnSpPr>
        <p:spPr>
          <a:xfrm rot="5400000">
            <a:off x="4250529" y="4071942"/>
            <a:ext cx="571504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6" idx="0"/>
          </p:cNvCxnSpPr>
          <p:nvPr/>
        </p:nvCxnSpPr>
        <p:spPr>
          <a:xfrm rot="16200000" flipH="1">
            <a:off x="5353173" y="2969297"/>
            <a:ext cx="571504" cy="220528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00298" y="428604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ČINITELJI PROIZVODNJE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1714488"/>
            <a:ext cx="2000264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PRIRODNI IZVORI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47493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88440" y="1714488"/>
            <a:ext cx="190800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KAPITAL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53877" y="-267916"/>
            <a:ext cx="642942" cy="332186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73819" y="852026"/>
            <a:ext cx="642942" cy="108198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626325" y="981502"/>
            <a:ext cx="642942" cy="82303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29388" y="1714488"/>
            <a:ext cx="2500330" cy="92869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PODUZETNIŠTVO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786446" y="-178619"/>
            <a:ext cx="642942" cy="31432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/>
          <p:cNvSpPr/>
          <p:nvPr/>
        </p:nvSpPr>
        <p:spPr>
          <a:xfrm>
            <a:off x="6858016" y="3786190"/>
            <a:ext cx="1857356" cy="828000"/>
          </a:xfrm>
          <a:prstGeom prst="wedgeRoundRectCallout">
            <a:avLst>
              <a:gd name="adj1" fmla="val -39685"/>
              <a:gd name="adj2" fmla="val 820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TRŽIŠTE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214282" y="3786190"/>
            <a:ext cx="1785950" cy="828000"/>
          </a:xfrm>
          <a:prstGeom prst="wedgeRoundRectCallout">
            <a:avLst>
              <a:gd name="adj1" fmla="val 43505"/>
              <a:gd name="adj2" fmla="val 8175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POTROŠAČI</a:t>
            </a:r>
            <a:endParaRPr lang="hr-HR" sz="2400" b="1" dirty="0">
              <a:solidFill>
                <a:schemeClr val="bg1"/>
              </a:solidFill>
            </a:endParaRPr>
          </a:p>
        </p:txBody>
      </p:sp>
      <p:sp>
        <p:nvSpPr>
          <p:cNvPr id="56" name="Rounded Rectangular Callout 55"/>
          <p:cNvSpPr/>
          <p:nvPr/>
        </p:nvSpPr>
        <p:spPr>
          <a:xfrm>
            <a:off x="5572132" y="5429264"/>
            <a:ext cx="2357454" cy="1143008"/>
          </a:xfrm>
          <a:prstGeom prst="wedgeRoundRectCallout">
            <a:avLst>
              <a:gd name="adj1" fmla="val -68437"/>
              <a:gd name="adj2" fmla="val -47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</a:rPr>
              <a:t>ODLUČUJE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400" b="1" dirty="0" smtClean="0">
                <a:solidFill>
                  <a:schemeClr val="bg1"/>
                </a:solidFill>
              </a:rPr>
              <a:t>KONKURENCIJA I TEHNOLOGIJA</a:t>
            </a:r>
            <a:endParaRPr lang="hr-H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allAtOnce" animBg="1"/>
      <p:bldP spid="5" grpId="0" build="allAtOnce" animBg="1"/>
      <p:bldP spid="6" grpId="0" build="allAtOnce" animBg="1"/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4" grpId="0" build="allAtOnce" animBg="1"/>
      <p:bldP spid="55" grpId="0" build="allAtOnce" animBg="1"/>
      <p:bldP spid="56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mjesano_gospodarstvo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6929454" y="2714620"/>
            <a:ext cx="2124000" cy="1214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 descr="plansko_gospodarstvo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4673630" y="2714620"/>
            <a:ext cx="212400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42844" y="2714620"/>
            <a:ext cx="2143140" cy="1231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oup 42"/>
          <p:cNvGrpSpPr/>
          <p:nvPr/>
        </p:nvGrpSpPr>
        <p:grpSpPr>
          <a:xfrm>
            <a:off x="2417807" y="2714620"/>
            <a:ext cx="2124000" cy="1231200"/>
            <a:chOff x="2357422" y="3643314"/>
            <a:chExt cx="2124000" cy="1231200"/>
          </a:xfrm>
        </p:grpSpPr>
        <p:sp>
          <p:nvSpPr>
            <p:cNvPr id="41" name="Rectangle 40"/>
            <p:cNvSpPr/>
            <p:nvPr/>
          </p:nvSpPr>
          <p:spPr>
            <a:xfrm>
              <a:off x="2357422" y="3643314"/>
              <a:ext cx="2124000" cy="1231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pic>
          <p:nvPicPr>
            <p:cNvPr id="33" name="Picture 32" descr="pansko_gospodarstvo.pn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flipH="1">
              <a:off x="2833609" y="3643314"/>
              <a:ext cx="1171626" cy="1231200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Rectangle 12"/>
          <p:cNvSpPr/>
          <p:nvPr/>
        </p:nvSpPr>
        <p:spPr>
          <a:xfrm>
            <a:off x="2500298" y="285728"/>
            <a:ext cx="4071966" cy="642942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TIPOVI GOSPODARSTAVA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844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99615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ILI PLANSKO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6386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TRŽIŠNO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Elbow Connector 16"/>
          <p:cNvCxnSpPr>
            <a:stCxn id="13" idx="2"/>
            <a:endCxn id="14" idx="0"/>
          </p:cNvCxnSpPr>
          <p:nvPr/>
        </p:nvCxnSpPr>
        <p:spPr>
          <a:xfrm rot="5400000">
            <a:off x="2549092" y="-415577"/>
            <a:ext cx="642942" cy="33314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3" idx="2"/>
            <a:endCxn id="15" idx="0"/>
          </p:cNvCxnSpPr>
          <p:nvPr/>
        </p:nvCxnSpPr>
        <p:spPr>
          <a:xfrm rot="5400000">
            <a:off x="3692100" y="727431"/>
            <a:ext cx="642942" cy="1045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6" idx="0"/>
          </p:cNvCxnSpPr>
          <p:nvPr/>
        </p:nvCxnSpPr>
        <p:spPr>
          <a:xfrm rot="16200000" flipH="1">
            <a:off x="4775575" y="689375"/>
            <a:ext cx="642942" cy="112153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913156" y="1571612"/>
            <a:ext cx="2124000" cy="9720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MJEŠOVITO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Elbow Connector 24"/>
          <p:cNvCxnSpPr>
            <a:stCxn id="13" idx="2"/>
            <a:endCxn id="22" idx="0"/>
          </p:cNvCxnSpPr>
          <p:nvPr/>
        </p:nvCxnSpPr>
        <p:spPr>
          <a:xfrm rot="16200000" flipH="1">
            <a:off x="5934247" y="-469297"/>
            <a:ext cx="642942" cy="34388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ular Callout 54"/>
          <p:cNvSpPr/>
          <p:nvPr/>
        </p:nvSpPr>
        <p:spPr>
          <a:xfrm>
            <a:off x="142844" y="3000372"/>
            <a:ext cx="5000660" cy="2500330"/>
          </a:xfrm>
          <a:prstGeom prst="wedgeRoundRectCallout">
            <a:avLst>
              <a:gd name="adj1" fmla="val -25466"/>
              <a:gd name="adj2" fmla="val -7712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proizvodnja </a:t>
            </a:r>
            <a:r>
              <a:rPr lang="hr-HR" sz="2000" b="1" dirty="0" smtClean="0">
                <a:solidFill>
                  <a:srgbClr val="FF0000"/>
                </a:solidFill>
              </a:rPr>
              <a:t>za vlastite potrebe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prisutna u prošlosti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jak utjecaj tradicije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u </a:t>
            </a:r>
            <a:r>
              <a:rPr lang="hr-HR" sz="2000" b="1" dirty="0" smtClean="0">
                <a:solidFill>
                  <a:srgbClr val="FF0000"/>
                </a:solidFill>
              </a:rPr>
              <a:t>industrijski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nerazvijenim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dijelovima svijeta gdje nema nacionalnog gospodarstva </a:t>
            </a:r>
            <a:r>
              <a:rPr lang="hr-HR" sz="2000" i="1" dirty="0" smtClean="0">
                <a:solidFill>
                  <a:schemeClr val="bg1"/>
                </a:solidFill>
              </a:rPr>
              <a:t>(Bangladeš, Etiopija, Somalija)</a:t>
            </a:r>
            <a:endParaRPr lang="hr-HR" sz="2000" dirty="0">
              <a:solidFill>
                <a:schemeClr val="bg1"/>
              </a:solidFill>
            </a:endParaRPr>
          </a:p>
        </p:txBody>
      </p:sp>
      <p:pic>
        <p:nvPicPr>
          <p:cNvPr id="27" name="Picture 2" descr="C:\Users\cornx\Desktop\Sociologija\slike\kultura\masai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214942" y="3051660"/>
            <a:ext cx="3714776" cy="23776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31" name="Rounded Rectangular Callout 30"/>
          <p:cNvSpPr/>
          <p:nvPr/>
        </p:nvSpPr>
        <p:spPr>
          <a:xfrm>
            <a:off x="4143372" y="3000372"/>
            <a:ext cx="4857784" cy="2500330"/>
          </a:xfrm>
          <a:prstGeom prst="wedgeRoundRectCallout">
            <a:avLst>
              <a:gd name="adj1" fmla="val -50302"/>
              <a:gd name="adj2" fmla="val -74054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što, kako i za koga će se proizvoditi </a:t>
            </a:r>
            <a:r>
              <a:rPr lang="hr-HR" sz="2000" b="1" dirty="0" smtClean="0">
                <a:solidFill>
                  <a:srgbClr val="FF0000"/>
                </a:solidFill>
              </a:rPr>
              <a:t>odlučuje država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plan donosi država </a:t>
            </a:r>
            <a:br>
              <a:rPr lang="hr-HR" sz="2000" dirty="0" smtClean="0">
                <a:solidFill>
                  <a:schemeClr val="bg1"/>
                </a:solidFill>
              </a:rPr>
            </a:br>
            <a:r>
              <a:rPr lang="hr-HR" sz="2000" i="1" dirty="0" smtClean="0">
                <a:solidFill>
                  <a:schemeClr val="bg1"/>
                </a:solidFill>
              </a:rPr>
              <a:t>(npr. Petoljetke u SSSR-u)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u nekim područjima gospodarstva dominaciju može imati </a:t>
            </a:r>
            <a:r>
              <a:rPr lang="hr-HR" sz="2000" b="1" dirty="0" smtClean="0">
                <a:solidFill>
                  <a:schemeClr val="bg1"/>
                </a:solidFill>
              </a:rPr>
              <a:t>tržište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br>
              <a:rPr lang="hr-HR" sz="2000" dirty="0" smtClean="0">
                <a:solidFill>
                  <a:schemeClr val="bg1"/>
                </a:solidFill>
              </a:rPr>
            </a:br>
            <a:r>
              <a:rPr lang="hr-HR" sz="2000" i="1" dirty="0" smtClean="0">
                <a:solidFill>
                  <a:schemeClr val="bg1"/>
                </a:solidFill>
              </a:rPr>
              <a:t>(npr. u Kini proizvodnja tehnologije)</a:t>
            </a:r>
            <a:endParaRPr lang="hr-HR" sz="2000" b="1" i="1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pansko_gospodarstvo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1643042" y="3000372"/>
            <a:ext cx="2380936" cy="2502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Rounded Rectangular Callout 33"/>
          <p:cNvSpPr/>
          <p:nvPr/>
        </p:nvSpPr>
        <p:spPr>
          <a:xfrm>
            <a:off x="142844" y="3000372"/>
            <a:ext cx="4857784" cy="2500330"/>
          </a:xfrm>
          <a:prstGeom prst="wedgeRoundRectCallout">
            <a:avLst>
              <a:gd name="adj1" fmla="val 50007"/>
              <a:gd name="adj2" fmla="val -7357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dominira </a:t>
            </a:r>
            <a:r>
              <a:rPr lang="hr-HR" sz="2000" b="1" dirty="0" smtClean="0">
                <a:solidFill>
                  <a:srgbClr val="FF0000"/>
                </a:solidFill>
              </a:rPr>
              <a:t>načelo slobodnog tržišta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pt-BR" sz="2000" dirty="0" smtClean="0">
                <a:solidFill>
                  <a:schemeClr val="bg1"/>
                </a:solidFill>
              </a:rPr>
              <a:t>cijena se formira na temelju </a:t>
            </a:r>
            <a:r>
              <a:rPr lang="pt-BR" sz="2000" b="1" dirty="0" smtClean="0">
                <a:solidFill>
                  <a:srgbClr val="FF0000"/>
                </a:solidFill>
              </a:rPr>
              <a:t>ponude</a:t>
            </a:r>
            <a:r>
              <a:rPr lang="pt-BR" sz="2000" dirty="0" smtClean="0">
                <a:solidFill>
                  <a:srgbClr val="FF0000"/>
                </a:solidFill>
              </a:rPr>
              <a:t> </a:t>
            </a:r>
            <a:r>
              <a:rPr lang="pt-BR" sz="2000" dirty="0" smtClean="0">
                <a:solidFill>
                  <a:schemeClr val="bg1"/>
                </a:solidFill>
              </a:rPr>
              <a:t>i </a:t>
            </a:r>
            <a:r>
              <a:rPr lang="pt-BR" sz="2000" b="1" dirty="0" smtClean="0">
                <a:solidFill>
                  <a:srgbClr val="FF0000"/>
                </a:solidFill>
              </a:rPr>
              <a:t>potražnje</a:t>
            </a:r>
            <a:endParaRPr lang="hr-HR" sz="2000" b="1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pt-BR" sz="2000" u="sng" dirty="0" smtClean="0">
                <a:solidFill>
                  <a:schemeClr val="bg1"/>
                </a:solidFill>
              </a:rPr>
              <a:t>mala ili gotovo nikakva uloga države</a:t>
            </a:r>
            <a:endParaRPr lang="hr-HR" sz="2000" u="sng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pt-BR" sz="2000" dirty="0" smtClean="0">
                <a:solidFill>
                  <a:schemeClr val="bg1"/>
                </a:solidFill>
              </a:rPr>
              <a:t>pojedinci i privatna poduzeća donose odluke o proizvodnji roba koje im donose najveće profite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b="1" dirty="0">
              <a:solidFill>
                <a:schemeClr val="bg1"/>
              </a:solidFill>
            </a:endParaRPr>
          </a:p>
        </p:txBody>
      </p:sp>
      <p:pic>
        <p:nvPicPr>
          <p:cNvPr id="36" name="Picture 35" descr="plansko_gospodarstvo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5214942" y="3000372"/>
            <a:ext cx="3756757" cy="2502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8" name="Rounded Rectangular Callout 37"/>
          <p:cNvSpPr/>
          <p:nvPr/>
        </p:nvSpPr>
        <p:spPr>
          <a:xfrm>
            <a:off x="4357686" y="2928934"/>
            <a:ext cx="4643470" cy="2500330"/>
          </a:xfrm>
          <a:prstGeom prst="wedgeRoundRectCallout">
            <a:avLst>
              <a:gd name="adj1" fmla="val 26973"/>
              <a:gd name="adj2" fmla="val -76941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odluke se donose dijelom preko </a:t>
            </a:r>
            <a:r>
              <a:rPr lang="hr-HR" sz="2000" b="1" dirty="0" smtClean="0">
                <a:solidFill>
                  <a:srgbClr val="FF0000"/>
                </a:solidFill>
              </a:rPr>
              <a:t>tržišta</a:t>
            </a:r>
            <a:r>
              <a:rPr lang="hr-HR" sz="2000" dirty="0" smtClean="0">
                <a:solidFill>
                  <a:schemeClr val="bg1"/>
                </a:solidFill>
              </a:rPr>
              <a:t>, dijelom </a:t>
            </a:r>
            <a:r>
              <a:rPr lang="hr-HR" sz="2000" b="1" dirty="0" smtClean="0">
                <a:solidFill>
                  <a:srgbClr val="FF0000"/>
                </a:solidFill>
              </a:rPr>
              <a:t>državnom regulacijom </a:t>
            </a:r>
            <a:r>
              <a:rPr lang="hr-HR" sz="2000" dirty="0" smtClean="0">
                <a:solidFill>
                  <a:schemeClr val="bg1"/>
                </a:solidFill>
              </a:rPr>
              <a:t>i dijelom se zasnivaju na </a:t>
            </a:r>
            <a:r>
              <a:rPr lang="hr-HR" sz="2000" b="1" dirty="0" smtClean="0">
                <a:solidFill>
                  <a:srgbClr val="FF0000"/>
                </a:solidFill>
              </a:rPr>
              <a:t>običajima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većina današnjih gospodarstava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država ispravlja neuspjeh tržišta </a:t>
            </a:r>
            <a:r>
              <a:rPr lang="hr-HR" sz="2000" dirty="0" smtClean="0">
                <a:solidFill>
                  <a:schemeClr val="bg1"/>
                </a:solidFill>
              </a:rPr>
              <a:t>i brine se o makroekonomskoj stabilnosti</a:t>
            </a:r>
          </a:p>
          <a:p>
            <a:pPr marL="252000" indent="-252000">
              <a:buFont typeface="Arial" pitchFamily="34" charset="0"/>
              <a:buChar char="–"/>
            </a:pPr>
            <a:endParaRPr lang="hr-H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hr-HR" sz="2000" dirty="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pic>
        <p:nvPicPr>
          <p:cNvPr id="39" name="Picture 38" descr="mjesano_gospodarstvo.jpg"/>
          <p:cNvPicPr>
            <a:picLocks noChangeAspect="1"/>
          </p:cNvPicPr>
          <p:nvPr/>
        </p:nvPicPr>
        <p:blipFill>
          <a:blip r:embed="rId9" cstate="email"/>
          <a:srcRect/>
          <a:stretch>
            <a:fillRect/>
          </a:stretch>
        </p:blipFill>
        <p:spPr>
          <a:xfrm>
            <a:off x="71406" y="3000372"/>
            <a:ext cx="4214842" cy="2502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9" name="Picture 48" descr="visible_hand.png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flipH="1">
            <a:off x="-2857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Rounded Rectangular Callout 49"/>
          <p:cNvSpPr/>
          <p:nvPr/>
        </p:nvSpPr>
        <p:spPr>
          <a:xfrm>
            <a:off x="2571736" y="3786190"/>
            <a:ext cx="4357718" cy="1800000"/>
          </a:xfrm>
          <a:prstGeom prst="wedgeRoundRectCallout">
            <a:avLst>
              <a:gd name="adj1" fmla="val -65386"/>
              <a:gd name="adj2" fmla="val -168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kad se </a:t>
            </a:r>
            <a:r>
              <a:rPr lang="hr-HR" sz="2000" b="1" dirty="0" smtClean="0">
                <a:solidFill>
                  <a:srgbClr val="FF0000"/>
                </a:solidFill>
              </a:rPr>
              <a:t>država upliće </a:t>
            </a:r>
            <a:r>
              <a:rPr lang="hr-HR" sz="2000" dirty="0" smtClean="0">
                <a:solidFill>
                  <a:schemeClr val="bg1"/>
                </a:solidFill>
              </a:rPr>
              <a:t>u tržište putem zakona </a:t>
            </a:r>
            <a:r>
              <a:rPr lang="hr-HR" sz="2000" i="1" dirty="0" smtClean="0">
                <a:solidFill>
                  <a:schemeClr val="bg1"/>
                </a:solidFill>
              </a:rPr>
              <a:t>(poreza, subvencija, poticaja, kamata)</a:t>
            </a:r>
            <a:r>
              <a:rPr lang="hr-HR" sz="2000" dirty="0" smtClean="0">
                <a:solidFill>
                  <a:schemeClr val="bg1"/>
                </a:solidFill>
              </a:rPr>
              <a:t> to se zove </a:t>
            </a:r>
            <a:r>
              <a:rPr lang="hr-HR" sz="2000" b="1" dirty="0" smtClean="0">
                <a:solidFill>
                  <a:srgbClr val="FF0000"/>
                </a:solidFill>
              </a:rPr>
              <a:t>DRŽAVNI INTERVENCIONIZAM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ili </a:t>
            </a:r>
            <a:r>
              <a:rPr lang="hr-HR" sz="2000" b="1" dirty="0" smtClean="0">
                <a:solidFill>
                  <a:srgbClr val="FF0000"/>
                </a:solidFill>
              </a:rPr>
              <a:t>UTJECAJ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VIDLJIVE RUKE</a:t>
            </a:r>
          </a:p>
        </p:txBody>
      </p:sp>
      <p:sp>
        <p:nvSpPr>
          <p:cNvPr id="51" name="Rounded Rectangular Callout 50"/>
          <p:cNvSpPr/>
          <p:nvPr/>
        </p:nvSpPr>
        <p:spPr>
          <a:xfrm>
            <a:off x="2285984" y="5714992"/>
            <a:ext cx="4643470" cy="857280"/>
          </a:xfrm>
          <a:prstGeom prst="wedgeRoundRectCallout">
            <a:avLst>
              <a:gd name="adj1" fmla="val 56933"/>
              <a:gd name="adj2" fmla="val -36927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tamo gdje se </a:t>
            </a:r>
            <a:r>
              <a:rPr lang="hr-HR" sz="2000" b="1" dirty="0" smtClean="0">
                <a:solidFill>
                  <a:srgbClr val="FF0000"/>
                </a:solidFill>
              </a:rPr>
              <a:t>država ne upliće </a:t>
            </a:r>
            <a:r>
              <a:rPr lang="hr-HR" sz="2000" dirty="0" smtClean="0">
                <a:solidFill>
                  <a:schemeClr val="bg1"/>
                </a:solidFill>
              </a:rPr>
              <a:t>kažemo da djeluje </a:t>
            </a:r>
            <a:r>
              <a:rPr lang="hr-HR" sz="2000" b="1" dirty="0" smtClean="0">
                <a:solidFill>
                  <a:srgbClr val="FF0000"/>
                </a:solidFill>
              </a:rPr>
              <a:t>TRŽIŠTE NEVIDLJIVE RUKE</a:t>
            </a:r>
            <a:endParaRPr lang="hr-HR" sz="2000" dirty="0" smtClean="0">
              <a:solidFill>
                <a:schemeClr val="bg1"/>
              </a:solidFill>
            </a:endParaRPr>
          </a:p>
        </p:txBody>
      </p:sp>
      <p:pic>
        <p:nvPicPr>
          <p:cNvPr id="52" name="Picture 51" descr="invisible_hand.png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6571384" y="3999600"/>
            <a:ext cx="2858400" cy="285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25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750"/>
                            </p:stCondLst>
                            <p:childTnLst>
                              <p:par>
                                <p:cTn id="1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2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25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25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5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25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uild="allAtOnce" animBg="1"/>
      <p:bldP spid="15" grpId="0" build="allAtOnce" animBg="1"/>
      <p:bldP spid="16" grpId="0" build="allAtOnce" animBg="1"/>
      <p:bldP spid="22" grpId="0" build="allAtOnce" animBg="1"/>
      <p:bldP spid="55" grpId="0" build="allAtOnce" animBg="1"/>
      <p:bldP spid="55" grpId="1" build="allAtOnce" animBg="1"/>
      <p:bldP spid="31" grpId="0" build="allAtOnce" animBg="1"/>
      <p:bldP spid="31" grpId="1" build="allAtOnce" animBg="1"/>
      <p:bldP spid="34" grpId="0" build="allAtOnce" animBg="1"/>
      <p:bldP spid="34" grpId="1" build="allAtOnce" animBg="1"/>
      <p:bldP spid="38" grpId="0" build="allAtOnce" animBg="1"/>
      <p:bldP spid="38" grpId="1" build="allAtOnce" animBg="1"/>
      <p:bldP spid="50" grpId="0" animBg="1"/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POJMOVI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TEMELJNA EKONOMSKA PITANJA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ŠTO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ZA KOGA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 KOJI NAČIN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proizvoditi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ALTERNATIVNI EKONOMSKI SUSTAVI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dirty="0" smtClean="0">
                <a:latin typeface="Calibri" pitchFamily="34" charset="0"/>
                <a:cs typeface="Calibri" pitchFamily="34" charset="0"/>
              </a:rPr>
              <a:t>(tipovi gospodarstava)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1.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OBIČAJNO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KOMANDNO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PLANSKO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TRŽIŠNO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400" dirty="0" smtClean="0">
                <a:latin typeface="Calibri" pitchFamily="34" charset="0"/>
                <a:cs typeface="Calibri" pitchFamily="34" charset="0"/>
              </a:rPr>
              <a:t>4.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MJEŠOVITO</a:t>
            </a: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DRŽAVNI INTERVENCIONIZAM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kad se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upliće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u tržište putem zakona (poreza, subvencija, kamata) –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 vidljive ruke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NEVIDLJIVE RUKE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država se ne upliće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(laissez-faire)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pojedinci odlučuju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što, za koga i na koji način proizvoditi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sz="3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028062"/>
            <a:ext cx="9144000" cy="4489170"/>
          </a:xfrm>
        </p:spPr>
        <p:txBody>
          <a:bodyPr>
            <a:normAutofit/>
          </a:bodyPr>
          <a:lstStyle/>
          <a:p>
            <a:pPr marL="136525" indent="0">
              <a:spcBef>
                <a:spcPts val="24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latin typeface="+mn-lt"/>
              </a:rPr>
              <a:t>TRŽIŠTE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– mjesto </a:t>
            </a:r>
            <a:r>
              <a:rPr lang="hr-HR" sz="2400" dirty="0" smtClean="0">
                <a:solidFill>
                  <a:prstClr val="white"/>
                </a:solidFill>
                <a:latin typeface="+mn-lt"/>
              </a:rPr>
              <a:t>sučeljavanja ponude i potražnje i formiranja cijena</a:t>
            </a:r>
            <a:endParaRPr lang="hr-HR" sz="2000" dirty="0" smtClean="0">
              <a:solidFill>
                <a:prstClr val="white"/>
              </a:solidFill>
              <a:latin typeface="+mn-lt"/>
            </a:endParaRPr>
          </a:p>
          <a:p>
            <a:pPr lvl="1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solidFill>
                  <a:prstClr val="white"/>
                </a:solidFill>
                <a:latin typeface="+mn-lt"/>
              </a:rPr>
              <a:t>tržište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mehanizam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putem kojeg kupci i prodavači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određuju cijenu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i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količinu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nekog dobra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nastanak i razvoj tržišta rezultat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potrebe za trgovinom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, tj.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razmjenom proizvoda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između mnogih specijaliziranih proizvođača i potrošača</a:t>
            </a:r>
          </a:p>
          <a:p>
            <a:pPr lvl="1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kada ne bi bilo tržišta, pojedinci bi bili ograničeni u svojoj potrošnji na ono što mogu sami proizvesti</a:t>
            </a:r>
            <a:endParaRPr lang="hr-HR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973456"/>
            <a:ext cx="8856984" cy="642084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92933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latin typeface="+mn-lt"/>
              </a:rPr>
              <a:t>PODJELA TRŽIŠTA</a:t>
            </a:r>
          </a:p>
          <a:p>
            <a:pPr marL="1042416" lvl="1" indent="-457200"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PROSTORNOM OBUHVATU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lokalno, regionalno, nacionalno, međunarodno…</a:t>
            </a:r>
          </a:p>
          <a:p>
            <a:pPr marL="1042416" lvl="1" indent="-457200">
              <a:spcBef>
                <a:spcPts val="2400"/>
              </a:spcBef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PREMA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VRSTI PREDMETA RAZMJENE </a:t>
            </a:r>
            <a:r>
              <a:rPr lang="hr-HR" sz="2800" dirty="0" smtClean="0">
                <a:solidFill>
                  <a:prstClr val="white"/>
                </a:solidFill>
                <a:latin typeface="+mn-lt"/>
              </a:rPr>
              <a:t>– tržišta različitih dobara </a:t>
            </a:r>
            <a:r>
              <a:rPr lang="hr-HR" sz="2800" i="1" dirty="0" smtClean="0">
                <a:solidFill>
                  <a:prstClr val="white"/>
                </a:solidFill>
                <a:latin typeface="+mn-lt"/>
              </a:rPr>
              <a:t>(npr. tržište kože, dijamanata, tržište rada, vrijednosnih papira, devizno tržište...)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PODRUČJA EKONOMIJE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56" cy="571504"/>
          </a:xfrm>
        </p:spPr>
        <p:txBody>
          <a:bodyPr>
            <a:normAutofit/>
          </a:bodyPr>
          <a:lstStyle/>
          <a:p>
            <a:pPr indent="-288000"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dva su osnovna područja ekonomije:</a:t>
            </a:r>
            <a:endParaRPr lang="hr-HR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643050"/>
            <a:ext cx="3643338" cy="572298"/>
          </a:xfrm>
          <a:prstGeom prst="rect">
            <a:avLst/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latin typeface="Calibri" pitchFamily="34" charset="0"/>
                <a:cs typeface="Calibri" pitchFamily="34" charset="0"/>
              </a:rPr>
              <a:t>MAKRO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0032" y="1644108"/>
            <a:ext cx="3500462" cy="57124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Calibri" pitchFamily="34" charset="0"/>
                <a:cs typeface="Calibri" pitchFamily="34" charset="0"/>
              </a:rPr>
              <a:t>MIKRO</a:t>
            </a:r>
            <a:r>
              <a:rPr lang="hr-HR" sz="3600" dirty="0" smtClean="0">
                <a:latin typeface="Calibri" pitchFamily="34" charset="0"/>
                <a:cs typeface="Calibri" pitchFamily="34" charset="0"/>
              </a:rPr>
              <a:t>ekonomija</a:t>
            </a:r>
            <a:endParaRPr lang="hr-H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3109420"/>
            <a:ext cx="4357718" cy="126188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funkcioniranje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gospodarstva u cjelini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604" y="3089600"/>
            <a:ext cx="4714908" cy="193899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288000" indent="-288000"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 ponašanje 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pojedinačnih dijelova gospodarstva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kao što su poduzeća i kućanstva tj. proizvođači i potrošači, 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odnose među njima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6200000" flipH="1">
            <a:off x="1989799" y="4214818"/>
            <a:ext cx="4786347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7504" y="5068798"/>
            <a:ext cx="4572032" cy="155427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ministar gospodarstva predložio je smanjenje stope </a:t>
            </a:r>
            <a:b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PDV-a za 10%</a:t>
            </a:r>
            <a:endParaRPr lang="hr-HR" sz="22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gospodarstvo RH)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35272" y="5089438"/>
            <a:ext cx="4572032" cy="1523494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primjer</a:t>
            </a:r>
            <a:r>
              <a:rPr lang="hr-HR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:</a:t>
            </a:r>
            <a:r>
              <a:rPr lang="hr-HR" sz="2200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Slavonska je banka od EBRD-a dobila zajam od 20 milijuna eura</a:t>
            </a:r>
          </a:p>
          <a:p>
            <a:pPr>
              <a:spcBef>
                <a:spcPts val="3600"/>
              </a:spcBef>
            </a:pPr>
            <a:r>
              <a:rPr lang="hr-HR" sz="19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(kako će to utjecati na Slavonsku banku)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1716569" y="2428868"/>
            <a:ext cx="857256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6181863" y="2428868"/>
            <a:ext cx="856800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allAtOnce" animBg="1"/>
      <p:bldP spid="5" grpId="0" uiExpand="1" build="allAtOnce" animBg="1"/>
      <p:bldP spid="7" grpId="0" build="allAtOnce"/>
      <p:bldP spid="9" grpId="0" build="allAtOnce"/>
      <p:bldP spid="15" grpId="0" uiExpand="1" build="allAtOnce"/>
      <p:bldP spid="18" grpId="0" uiExpand="1" build="allAtOnce"/>
      <p:bldP spid="13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OSNOVNE FUNKCIJE TRŽIŠTA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12" y="928670"/>
            <a:ext cx="9144000" cy="5929330"/>
          </a:xfrm>
        </p:spPr>
        <p:txBody>
          <a:bodyPr>
            <a:normAutofit/>
          </a:bodyPr>
          <a:lstStyle/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ono što je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traženo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bit će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prodano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a ono što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nije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, ostat će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neprodano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(npr. svake godine na štandovima je nešto novo hit – laseri,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fidget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spinneri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skateboardi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</a:rPr>
              <a:t>tamagočiji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razmještanje resursa i proizvoda </a:t>
            </a:r>
            <a:r>
              <a:rPr lang="vi-VN" sz="2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tamo gdje su najpotrebniji</a:t>
            </a:r>
            <a:r>
              <a:rPr lang="vi-VN" sz="22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i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(npr. sportski rekviziti za vrijeme sportskih događanja, sladoled ljeti…)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DISTRIBUCIJSKA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raspodjela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ukupno ostvarenog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profita</a:t>
            </a:r>
            <a:r>
              <a:rPr lang="hr-HR" sz="2200" dirty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(npr. ako poduzetnik ostvari veću zaradu, povisit će plaću radnicima)</a:t>
            </a: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INFORMACIJSKA</a:t>
            </a:r>
            <a:r>
              <a:rPr lang="hr-HR" dirty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– poduzetnik može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koristiti informacije koje mu tržište nudi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 kako bi mogao procijeniti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što proizvoditi i koje promjene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</a:rPr>
              <a:t>uvesti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</a:rPr>
              <a:t>(ekonomiziranje informacija s tržišta)</a:t>
            </a:r>
            <a:endParaRPr lang="hr-HR" sz="2200" i="1" dirty="0">
              <a:solidFill>
                <a:prstClr val="white"/>
              </a:solidFill>
              <a:latin typeface="+mj-lt"/>
            </a:endParaRPr>
          </a:p>
          <a:p>
            <a:pPr marL="396000" lvl="1" indent="-396000">
              <a:spcBef>
                <a:spcPts val="20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latin typeface="+mj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j-lt"/>
              </a:rPr>
              <a:t>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unosi se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racionalnost </a:t>
            </a:r>
            <a:r>
              <a:rPr lang="hr-HR" sz="2200" dirty="0">
                <a:solidFill>
                  <a:prstClr val="white"/>
                </a:solidFill>
                <a:latin typeface="+mj-lt"/>
              </a:rPr>
              <a:t>u gospodarske djelatnosti te se poduzetnici konkurencijom prisiljavaju na </a:t>
            </a:r>
            <a:r>
              <a:rPr lang="hr-HR" sz="2200" b="1" dirty="0">
                <a:solidFill>
                  <a:srgbClr val="FFC000"/>
                </a:solidFill>
                <a:latin typeface="+mj-lt"/>
              </a:rPr>
              <a:t>stalnu brigu o razvoju</a:t>
            </a:r>
            <a:endParaRPr lang="hr-HR" sz="2200" b="1" dirty="0" smtClean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30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TRŽIŠTE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OSNOVNE FUNKCIJE TRŽIŠTA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SELEKTIVNA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učinkovit odabir potrebnih proizvoda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ALOKACIJSKA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djelotvorna uporaba raspoloživih činitelja proizvodnje i učinkovit izbor proizvodnih postupaka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DISTRIBUCIJSKA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raspodjela ukupno ostvarenog dohotka putem cijena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INFORMACIJSKA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ekonomiziranje informacija, jer se svaki sudionik u sustavu ograničava na dio informacija koje su njemu potrebne</a:t>
            </a:r>
          </a:p>
          <a:p>
            <a:pPr marL="720000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RAZVOJNA</a:t>
            </a:r>
            <a:r>
              <a:rPr lang="hr-HR" dirty="0" smtClean="0">
                <a:solidFill>
                  <a:prstClr val="white"/>
                </a:solidFill>
                <a:latin typeface="+mn-lt"/>
              </a:rPr>
              <a:t> – unosi se racionalnost u ekonomsko ponašanje gospodarskih subjekata te se konkurencijom prisiljavaju na stalnu brigu o razvoju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15074" y="2857496"/>
            <a:ext cx="2643206" cy="321471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VRSTI PREDMETA RAZMJENE 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7358082" y="1357298"/>
            <a:ext cx="1643074" cy="1000132"/>
          </a:xfrm>
          <a:prstGeom prst="wedgeRoundRectCallout">
            <a:avLst>
              <a:gd name="adj1" fmla="val 5208"/>
              <a:gd name="adj2" fmla="val 1086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tržišta različitih dobara</a:t>
            </a:r>
            <a:endParaRPr lang="hr-HR" dirty="0">
              <a:solidFill>
                <a:schemeClr val="bg1"/>
              </a:solidFill>
            </a:endParaRPr>
          </a:p>
        </p:txBody>
      </p:sp>
      <p:cxnSp>
        <p:nvCxnSpPr>
          <p:cNvPr id="40" name="Elbow Connector 39"/>
          <p:cNvCxnSpPr>
            <a:stCxn id="4" idx="2"/>
            <a:endCxn id="7" idx="3"/>
          </p:cNvCxnSpPr>
          <p:nvPr/>
        </p:nvCxnSpPr>
        <p:spPr>
          <a:xfrm rot="16200000" flipH="1">
            <a:off x="3929057" y="2786057"/>
            <a:ext cx="1285884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3" idx="1"/>
            <a:endCxn id="4" idx="0"/>
          </p:cNvCxnSpPr>
          <p:nvPr/>
        </p:nvCxnSpPr>
        <p:spPr>
          <a:xfrm rot="10800000" flipV="1">
            <a:off x="4572000" y="717166"/>
            <a:ext cx="2071703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28"/>
          <p:cNvCxnSpPr>
            <a:stCxn id="2" idx="3"/>
            <a:endCxn id="4" idx="0"/>
          </p:cNvCxnSpPr>
          <p:nvPr/>
        </p:nvCxnSpPr>
        <p:spPr>
          <a:xfrm>
            <a:off x="2786050" y="717166"/>
            <a:ext cx="1785949" cy="711570"/>
          </a:xfrm>
          <a:prstGeom prst="bentConnector2">
            <a:avLst/>
          </a:prstGeom>
          <a:ln w="5080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2"/>
            <a:endCxn id="5" idx="0"/>
          </p:cNvCxnSpPr>
          <p:nvPr/>
        </p:nvCxnSpPr>
        <p:spPr>
          <a:xfrm rot="5400000">
            <a:off x="2696752" y="982249"/>
            <a:ext cx="714380" cy="303611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4" idx="2"/>
            <a:endCxn id="6" idx="0"/>
          </p:cNvCxnSpPr>
          <p:nvPr/>
        </p:nvCxnSpPr>
        <p:spPr>
          <a:xfrm rot="16200000" flipH="1">
            <a:off x="5697148" y="1017967"/>
            <a:ext cx="714380" cy="296467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0034" y="357166"/>
            <a:ext cx="2286016" cy="720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43702" y="357166"/>
            <a:ext cx="2286016" cy="720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8991" y="1428736"/>
            <a:ext cx="2286016" cy="71438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</a:t>
            </a:r>
            <a:endParaRPr lang="hr-H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2946791" y="3625449"/>
            <a:ext cx="3250417" cy="2857519"/>
          </a:xfrm>
          <a:prstGeom prst="rect">
            <a:avLst/>
          </a:prstGeom>
          <a:solidFill>
            <a:srgbClr val="06520A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FUNKCIJE TRŽIŠTA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7620" y="35718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SELEKTIVNA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7620" y="480417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ALOKACIJSKA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57620" y="41880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57620" y="5420328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INFORMACIJSKA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7620" y="6036477"/>
            <a:ext cx="2000262" cy="5040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RAZVOJNA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2857496"/>
            <a:ext cx="2643206" cy="321471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PREMA PROSTORNOM OBUHVATU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3786190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885" y="4344562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885" y="4902934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MEĐUNARODNO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7885" y="5461306"/>
            <a:ext cx="2376000" cy="4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GLOBALNO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48677" y="3786190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ROBE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8677" y="4344562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RADA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48677" y="490293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TRŽIŠTE DIONICAMA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48677" y="546130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DEVIZNO TRŽIŠTE</a:t>
            </a:r>
            <a:endParaRPr lang="hr-H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ounded Rectangular Callout 41"/>
          <p:cNvSpPr/>
          <p:nvPr/>
        </p:nvSpPr>
        <p:spPr>
          <a:xfrm>
            <a:off x="5143504" y="2357430"/>
            <a:ext cx="2500330" cy="1000132"/>
          </a:xfrm>
          <a:prstGeom prst="wedgeRoundRectCallout">
            <a:avLst>
              <a:gd name="adj1" fmla="val -29897"/>
              <a:gd name="adj2" fmla="val 91816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ono što je </a:t>
            </a:r>
            <a:r>
              <a:rPr lang="hr-HR" b="1" dirty="0" smtClean="0">
                <a:solidFill>
                  <a:srgbClr val="C00000"/>
                </a:solidFill>
              </a:rPr>
              <a:t>traženo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bit će </a:t>
            </a:r>
            <a:r>
              <a:rPr lang="hr-HR" b="1" dirty="0" smtClean="0">
                <a:solidFill>
                  <a:srgbClr val="C00000"/>
                </a:solidFill>
              </a:rPr>
              <a:t>prodano</a:t>
            </a:r>
            <a:r>
              <a:rPr lang="hr-HR" dirty="0" smtClean="0">
                <a:solidFill>
                  <a:schemeClr val="bg1"/>
                </a:solidFill>
              </a:rPr>
              <a:t>, a ono što </a:t>
            </a:r>
            <a:r>
              <a:rPr lang="hr-HR" b="1" dirty="0" smtClean="0">
                <a:solidFill>
                  <a:srgbClr val="C00000"/>
                </a:solidFill>
              </a:rPr>
              <a:t>nije</a:t>
            </a:r>
            <a:r>
              <a:rPr lang="hr-HR" dirty="0" smtClean="0">
                <a:solidFill>
                  <a:schemeClr val="bg1"/>
                </a:solidFill>
              </a:rPr>
              <a:t>, ostat će </a:t>
            </a:r>
            <a:r>
              <a:rPr lang="hr-HR" b="1" dirty="0" smtClean="0">
                <a:solidFill>
                  <a:srgbClr val="C00000"/>
                </a:solidFill>
              </a:rPr>
              <a:t>neprodano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6143636" y="3500438"/>
            <a:ext cx="2857520" cy="1428760"/>
          </a:xfrm>
          <a:prstGeom prst="wedgeRoundRectCallout">
            <a:avLst>
              <a:gd name="adj1" fmla="val -63329"/>
              <a:gd name="adj2" fmla="val 21875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b="1" dirty="0" smtClean="0">
                <a:solidFill>
                  <a:srgbClr val="C00000"/>
                </a:solidFill>
              </a:rPr>
              <a:t>raspodjela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ukupno ostvarenog </a:t>
            </a:r>
            <a:r>
              <a:rPr lang="hr-HR" b="1" dirty="0" smtClean="0">
                <a:solidFill>
                  <a:srgbClr val="C00000"/>
                </a:solidFill>
              </a:rPr>
              <a:t>profita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i="1" dirty="0" smtClean="0">
                <a:solidFill>
                  <a:schemeClr val="bg1"/>
                </a:solidFill>
              </a:rPr>
              <a:t>(npr. ako poduzetnik ostvari veću zaradu, povisit će plaću radnicima)</a:t>
            </a:r>
            <a:endParaRPr lang="hr-HR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511868" y="3429000"/>
            <a:ext cx="3060000" cy="1571636"/>
          </a:xfrm>
          <a:prstGeom prst="wedgeRoundRectCallout">
            <a:avLst>
              <a:gd name="adj1" fmla="val 62396"/>
              <a:gd name="adj2" fmla="val 45701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razmještanje resursa i proizvoda </a:t>
            </a:r>
            <a:r>
              <a:rPr lang="hr-HR" b="1" dirty="0" smtClean="0">
                <a:solidFill>
                  <a:srgbClr val="C00000"/>
                </a:solidFill>
              </a:rPr>
              <a:t>tamo gdje su najpotrebniji </a:t>
            </a:r>
            <a:r>
              <a:rPr lang="hr-HR" i="1" dirty="0" smtClean="0">
                <a:solidFill>
                  <a:schemeClr val="bg1"/>
                </a:solidFill>
              </a:rPr>
              <a:t>(npr. sportski rekviziti za vrijeme sportskih događanja, sladoled ljeti…)</a:t>
            </a:r>
            <a:endParaRPr lang="hr-HR" i="1" dirty="0">
              <a:solidFill>
                <a:schemeClr val="bg1"/>
              </a:solidFill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6143636" y="5000636"/>
            <a:ext cx="2857520" cy="1643074"/>
          </a:xfrm>
          <a:prstGeom prst="wedgeRoundRectCallout">
            <a:avLst>
              <a:gd name="adj1" fmla="val -61558"/>
              <a:gd name="adj2" fmla="val -15626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poduzetnik može </a:t>
            </a:r>
            <a:r>
              <a:rPr lang="hr-HR" b="1" dirty="0" smtClean="0">
                <a:solidFill>
                  <a:srgbClr val="C00000"/>
                </a:solidFill>
              </a:rPr>
              <a:t>koristiti informacije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b="1" dirty="0" smtClean="0">
                <a:solidFill>
                  <a:srgbClr val="C00000"/>
                </a:solidFill>
              </a:rPr>
              <a:t>koje mu tržište nudi </a:t>
            </a:r>
            <a:r>
              <a:rPr lang="hr-HR" dirty="0" smtClean="0">
                <a:solidFill>
                  <a:schemeClr val="bg1"/>
                </a:solidFill>
              </a:rPr>
              <a:t>kako bi mogao procijeniti </a:t>
            </a:r>
            <a:r>
              <a:rPr lang="hr-HR" b="1" dirty="0" smtClean="0">
                <a:solidFill>
                  <a:srgbClr val="C00000"/>
                </a:solidFill>
              </a:rPr>
              <a:t>što proizvoditi i koje promjene uvesti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11868" y="5072074"/>
            <a:ext cx="3060000" cy="1643074"/>
          </a:xfrm>
          <a:prstGeom prst="wedgeRoundRectCallout">
            <a:avLst>
              <a:gd name="adj1" fmla="val 66386"/>
              <a:gd name="adj2" fmla="val 23879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unosi se </a:t>
            </a:r>
            <a:r>
              <a:rPr lang="hr-HR" b="1" dirty="0" smtClean="0">
                <a:solidFill>
                  <a:srgbClr val="C00000"/>
                </a:solidFill>
              </a:rPr>
              <a:t>racionalnost</a:t>
            </a:r>
            <a:r>
              <a:rPr lang="hr-HR" dirty="0" smtClean="0">
                <a:solidFill>
                  <a:srgbClr val="C00000"/>
                </a:solidFill>
              </a:rPr>
              <a:t> </a:t>
            </a:r>
            <a:r>
              <a:rPr lang="hr-HR" dirty="0" smtClean="0">
                <a:solidFill>
                  <a:schemeClr val="bg1"/>
                </a:solidFill>
              </a:rPr>
              <a:t>u gospodarske djelatnosti te se poduzetnici konkurencijom prisiljavaju na </a:t>
            </a:r>
            <a:r>
              <a:rPr lang="hr-HR" b="1" dirty="0" smtClean="0">
                <a:solidFill>
                  <a:srgbClr val="C00000"/>
                </a:solidFill>
              </a:rPr>
              <a:t>stalnu brigu o razvoju</a:t>
            </a:r>
            <a:endParaRPr lang="hr-HR" b="1" dirty="0">
              <a:solidFill>
                <a:srgbClr val="C00000"/>
              </a:solidFill>
            </a:endParaRPr>
          </a:p>
        </p:txBody>
      </p:sp>
      <p:sp>
        <p:nvSpPr>
          <p:cNvPr id="48" name="Rounded Rectangular Callout 47"/>
          <p:cNvSpPr/>
          <p:nvPr/>
        </p:nvSpPr>
        <p:spPr>
          <a:xfrm>
            <a:off x="274890" y="1285860"/>
            <a:ext cx="2928958" cy="1357322"/>
          </a:xfrm>
          <a:prstGeom prst="wedgeRoundRectCallout">
            <a:avLst>
              <a:gd name="adj1" fmla="val 61371"/>
              <a:gd name="adj2" fmla="val -2151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tržište je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mehanizam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putem kojeg kupci i prodavači određuju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količinu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nekog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dobra</a:t>
            </a:r>
          </a:p>
        </p:txBody>
      </p:sp>
      <p:sp>
        <p:nvSpPr>
          <p:cNvPr id="49" name="Rounded Rectangular Callout 48"/>
          <p:cNvSpPr/>
          <p:nvPr/>
        </p:nvSpPr>
        <p:spPr>
          <a:xfrm>
            <a:off x="3071802" y="142852"/>
            <a:ext cx="3000396" cy="714380"/>
          </a:xfrm>
          <a:prstGeom prst="wedgeRoundRectCallout">
            <a:avLst>
              <a:gd name="adj1" fmla="val 8721"/>
              <a:gd name="adj2" fmla="val 13783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mjesto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sučeljavanja</a:t>
            </a:r>
            <a:r>
              <a:rPr lang="vi-VN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ponude i potražnje i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formiranja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cijena</a:t>
            </a:r>
          </a:p>
        </p:txBody>
      </p:sp>
      <p:pic>
        <p:nvPicPr>
          <p:cNvPr id="34" name="Picture 33" descr="alokacijska_uloga_trzista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14414" y="359399"/>
            <a:ext cx="7143800" cy="30696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 animBg="1"/>
      <p:bldP spid="2" grpId="0" uiExpand="1" build="allAtOnce" animBg="1"/>
      <p:bldP spid="3" grpId="0" uiExpand="1" build="allAtOnce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8" grpId="1" animBg="1"/>
      <p:bldP spid="49" grpId="0" animBg="1"/>
      <p:bldP spid="4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144032" cy="5929330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ukupna količina dobara i usluga koje će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potrošači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kupiti </a:t>
            </a:r>
            <a:r>
              <a:rPr lang="pl-PL" sz="2400" dirty="0" smtClean="0">
                <a:latin typeface="+mn-lt"/>
              </a:rPr>
              <a:t>po određenim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cijenama</a:t>
            </a:r>
            <a:r>
              <a:rPr lang="pl-PL" sz="2400" dirty="0" smtClean="0">
                <a:latin typeface="+mn-lt"/>
              </a:rPr>
              <a:t> na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tržištu</a:t>
            </a:r>
            <a:r>
              <a:rPr lang="pl-PL" sz="2400" dirty="0" smtClean="0">
                <a:latin typeface="+mn-lt"/>
              </a:rPr>
              <a:t> i u određenom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vremenu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kolika </a:t>
            </a:r>
            <a:r>
              <a:rPr lang="pl-PL" sz="2400" b="1" dirty="0" smtClean="0">
                <a:solidFill>
                  <a:srgbClr val="FFC000"/>
                </a:solidFill>
                <a:latin typeface="+mn-lt"/>
              </a:rPr>
              <a:t>količina</a:t>
            </a:r>
            <a:r>
              <a:rPr lang="pl-PL" sz="2400" dirty="0" smtClean="0">
                <a:solidFill>
                  <a:prstClr val="white"/>
                </a:solidFill>
                <a:latin typeface="+mn-lt"/>
              </a:rPr>
              <a:t> dobara će biti prodana ovisi o njihovoj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cijeni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OPĆI ZAKON POTRAŽNJE </a:t>
            </a:r>
            <a:r>
              <a:rPr lang="hr-HR" sz="2400" b="1" dirty="0" smtClean="0">
                <a:latin typeface="+mn-lt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kad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dobra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raste</a:t>
            </a:r>
            <a:r>
              <a:rPr lang="hr-HR" sz="2400" dirty="0" smtClean="0">
                <a:latin typeface="+mn-lt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potraživana</a:t>
            </a:r>
            <a:r>
              <a:rPr lang="hr-HR" sz="2400" dirty="0" smtClean="0">
                <a:latin typeface="+mn-lt"/>
              </a:rPr>
              <a:t> se količina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smanjuje</a:t>
            </a:r>
            <a:r>
              <a:rPr lang="hr-HR" sz="2400" dirty="0" smtClean="0">
                <a:latin typeface="+mn-lt"/>
              </a:rPr>
              <a:t>, i obrnuto</a:t>
            </a:r>
            <a:endParaRPr lang="hr-HR" sz="2400" b="1" dirty="0" smtClean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70" y="939457"/>
            <a:ext cx="9000000" cy="9863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4" name="Group 3"/>
          <p:cNvGrpSpPr/>
          <p:nvPr/>
        </p:nvGrpSpPr>
        <p:grpSpPr>
          <a:xfrm>
            <a:off x="642910" y="3598290"/>
            <a:ext cx="7929618" cy="3131866"/>
            <a:chOff x="642910" y="3598290"/>
            <a:chExt cx="7929618" cy="3131866"/>
          </a:xfrm>
        </p:grpSpPr>
        <p:grpSp>
          <p:nvGrpSpPr>
            <p:cNvPr id="2" name="Group 8"/>
            <p:cNvGrpSpPr/>
            <p:nvPr/>
          </p:nvGrpSpPr>
          <p:grpSpPr>
            <a:xfrm>
              <a:off x="642910" y="3598290"/>
              <a:ext cx="7929618" cy="3131866"/>
              <a:chOff x="428596" y="3500414"/>
              <a:chExt cx="8501122" cy="335758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28596" y="3500438"/>
                <a:ext cx="8501122" cy="335756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428596" y="3500414"/>
                <a:ext cx="3904170" cy="3357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000628" y="3500438"/>
                <a:ext cx="3857652" cy="24799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8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593" y="4005064"/>
              <a:ext cx="3840081" cy="2061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400948" y="3645024"/>
            <a:ext cx="2493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POTRAŽNJE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120000">
            <a:off x="1365293" y="4192558"/>
            <a:ext cx="2188517" cy="2005057"/>
          </a:xfrm>
          <a:custGeom>
            <a:avLst/>
            <a:gdLst>
              <a:gd name="connsiteX0" fmla="*/ 0 w 1942089"/>
              <a:gd name="connsiteY0" fmla="*/ 0 h 2006825"/>
              <a:gd name="connsiteX1" fmla="*/ 890124 w 1942089"/>
              <a:gd name="connsiteY1" fmla="*/ 1189529 h 2006825"/>
              <a:gd name="connsiteX2" fmla="*/ 1942089 w 1942089"/>
              <a:gd name="connsiteY2" fmla="*/ 2006825 h 200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089" h="2006825">
                <a:moveTo>
                  <a:pt x="0" y="0"/>
                </a:moveTo>
                <a:cubicBezTo>
                  <a:pt x="283221" y="427529"/>
                  <a:pt x="566443" y="855058"/>
                  <a:pt x="890124" y="1189529"/>
                </a:cubicBezTo>
                <a:cubicBezTo>
                  <a:pt x="1213805" y="1524000"/>
                  <a:pt x="1629197" y="1849030"/>
                  <a:pt x="1942089" y="20068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39"/>
          <p:cNvSpPr/>
          <p:nvPr/>
        </p:nvSpPr>
        <p:spPr>
          <a:xfrm>
            <a:off x="4572001" y="4500570"/>
            <a:ext cx="1785950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27" name="Freeform 126"/>
          <p:cNvSpPr/>
          <p:nvPr/>
        </p:nvSpPr>
        <p:spPr>
          <a:xfrm>
            <a:off x="3714745" y="3643314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8" name="Freeform 97"/>
          <p:cNvSpPr/>
          <p:nvPr/>
        </p:nvSpPr>
        <p:spPr>
          <a:xfrm>
            <a:off x="2857489" y="2714620"/>
            <a:ext cx="857256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3" name="Freeform 62"/>
          <p:cNvSpPr/>
          <p:nvPr/>
        </p:nvSpPr>
        <p:spPr>
          <a:xfrm>
            <a:off x="2000233" y="1500174"/>
            <a:ext cx="857256" cy="121444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50009" y="478582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0695" y="6315014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POTRAŽIVANJA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71539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713951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707031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07031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07031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7031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7031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7031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07031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7031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07031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2911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9291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42911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841695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762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500431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41660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73863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143637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3" y="214290"/>
            <a:ext cx="3857652" cy="247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9" name="Elbow Connector 58"/>
          <p:cNvCxnSpPr/>
          <p:nvPr/>
        </p:nvCxnSpPr>
        <p:spPr>
          <a:xfrm rot="16200000" flipH="1">
            <a:off x="-571535" y="3214686"/>
            <a:ext cx="4357718" cy="785818"/>
          </a:xfrm>
          <a:prstGeom prst="bentConnector3">
            <a:avLst>
              <a:gd name="adj1" fmla="val 57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928795" y="1410693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76" name="Elbow Connector 75"/>
          <p:cNvCxnSpPr/>
          <p:nvPr/>
        </p:nvCxnSpPr>
        <p:spPr>
          <a:xfrm rot="16200000" flipH="1">
            <a:off x="500035" y="3500438"/>
            <a:ext cx="3071834" cy="1643074"/>
          </a:xfrm>
          <a:prstGeom prst="bentConnector3">
            <a:avLst>
              <a:gd name="adj1" fmla="val -85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786051" y="264318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4" name="Elbow Connector 93"/>
          <p:cNvCxnSpPr/>
          <p:nvPr/>
        </p:nvCxnSpPr>
        <p:spPr>
          <a:xfrm>
            <a:off x="1214415" y="3643314"/>
            <a:ext cx="2571768" cy="2143140"/>
          </a:xfrm>
          <a:prstGeom prst="bentConnector3">
            <a:avLst>
              <a:gd name="adj1" fmla="val 9771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3643307" y="357187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5" name="Elbow Connector 124"/>
          <p:cNvCxnSpPr/>
          <p:nvPr/>
        </p:nvCxnSpPr>
        <p:spPr>
          <a:xfrm>
            <a:off x="1246783" y="4500570"/>
            <a:ext cx="3429024" cy="1285884"/>
          </a:xfrm>
          <a:prstGeom prst="bentConnector3">
            <a:avLst>
              <a:gd name="adj1" fmla="val 98421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4541023" y="442913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9" name="Elbow Connector 128"/>
          <p:cNvCxnSpPr/>
          <p:nvPr/>
        </p:nvCxnSpPr>
        <p:spPr>
          <a:xfrm>
            <a:off x="1214415" y="5357826"/>
            <a:ext cx="5143536" cy="428628"/>
          </a:xfrm>
          <a:prstGeom prst="bentConnector3">
            <a:avLst>
              <a:gd name="adj1" fmla="val 99876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6286513" y="5286388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3" name="Rounded Rectangular Callout 142"/>
          <p:cNvSpPr/>
          <p:nvPr/>
        </p:nvSpPr>
        <p:spPr>
          <a:xfrm>
            <a:off x="2714613" y="214290"/>
            <a:ext cx="1857388" cy="928694"/>
          </a:xfrm>
          <a:prstGeom prst="wedgeRoundRectCallout">
            <a:avLst>
              <a:gd name="adj1" fmla="val -80320"/>
              <a:gd name="adj2" fmla="val 753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ljudi ne kupuju jer je </a:t>
            </a:r>
            <a:r>
              <a:rPr lang="hr-HR" b="1" dirty="0" smtClean="0">
                <a:solidFill>
                  <a:schemeClr val="bg1"/>
                </a:solidFill>
              </a:rPr>
              <a:t>preskupo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4" name="Rounded Rectangular Callout 143"/>
          <p:cNvSpPr/>
          <p:nvPr/>
        </p:nvSpPr>
        <p:spPr>
          <a:xfrm>
            <a:off x="2714613" y="1357298"/>
            <a:ext cx="2000264" cy="928694"/>
          </a:xfrm>
          <a:prstGeom prst="wedgeRoundRectCallout">
            <a:avLst>
              <a:gd name="adj1" fmla="val -37781"/>
              <a:gd name="adj2" fmla="val 821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cijena,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se potražnja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47" name="Rounded Rectangular Callout 146"/>
          <p:cNvSpPr/>
          <p:nvPr/>
        </p:nvSpPr>
        <p:spPr>
          <a:xfrm>
            <a:off x="4214811" y="2857496"/>
            <a:ext cx="2500330" cy="928694"/>
          </a:xfrm>
          <a:prstGeom prst="wedgeRoundRectCallout">
            <a:avLst>
              <a:gd name="adj1" fmla="val -65525"/>
              <a:gd name="adj2" fmla="val 2749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daljnjim </a:t>
            </a:r>
            <a:r>
              <a:rPr lang="hr-HR" b="1" dirty="0" smtClean="0">
                <a:solidFill>
                  <a:schemeClr val="bg1"/>
                </a:solidFill>
              </a:rPr>
              <a:t>smanjenjem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cijena</a:t>
            </a:r>
            <a:r>
              <a:rPr lang="hr-HR" dirty="0" smtClean="0">
                <a:solidFill>
                  <a:schemeClr val="bg1"/>
                </a:solidFill>
              </a:rPr>
              <a:t>, još više se </a:t>
            </a:r>
            <a:r>
              <a:rPr lang="hr-HR" b="1" dirty="0" smtClean="0">
                <a:solidFill>
                  <a:schemeClr val="bg1"/>
                </a:solidFill>
              </a:rPr>
              <a:t>povećava</a:t>
            </a:r>
            <a:r>
              <a:rPr lang="hr-HR" dirty="0" smtClean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potražnja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8" name="Rounded Rectangular Callout 147"/>
          <p:cNvSpPr/>
          <p:nvPr/>
        </p:nvSpPr>
        <p:spPr>
          <a:xfrm>
            <a:off x="5643571" y="3929066"/>
            <a:ext cx="2928958" cy="928694"/>
          </a:xfrm>
          <a:prstGeom prst="wedgeRoundRectCallout">
            <a:avLst>
              <a:gd name="adj1" fmla="val -81047"/>
              <a:gd name="adj2" fmla="val 83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proizvod postaje dostupan širokim masama radi još većeg pojeftinjenja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857753" y="1214422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1" name="Rectangle 150"/>
          <p:cNvSpPr/>
          <p:nvPr/>
        </p:nvSpPr>
        <p:spPr>
          <a:xfrm>
            <a:off x="4857753" y="1508266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2" name="Rectangle 151"/>
          <p:cNvSpPr/>
          <p:nvPr/>
        </p:nvSpPr>
        <p:spPr>
          <a:xfrm>
            <a:off x="4857753" y="179401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3" name="Rectangle 152"/>
          <p:cNvSpPr/>
          <p:nvPr/>
        </p:nvSpPr>
        <p:spPr>
          <a:xfrm>
            <a:off x="4857753" y="2055494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4" name="Rectangle 153"/>
          <p:cNvSpPr/>
          <p:nvPr/>
        </p:nvSpPr>
        <p:spPr>
          <a:xfrm>
            <a:off x="4857753" y="2277900"/>
            <a:ext cx="385765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5" name="Rounded Rectangle 154"/>
          <p:cNvSpPr/>
          <p:nvPr/>
        </p:nvSpPr>
        <p:spPr>
          <a:xfrm>
            <a:off x="4429124" y="714356"/>
            <a:ext cx="4500000" cy="1857388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–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MANJA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POTRAŽNJA</a:t>
            </a:r>
            <a:endParaRPr lang="hr-HR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-1" y="6548020"/>
            <a:ext cx="3786183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POTRAŽNJE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27" grpId="0" animBg="1"/>
      <p:bldP spid="98" grpId="0" animBg="1"/>
      <p:bldP spid="63" grpId="0" animBg="1"/>
      <p:bldP spid="20" grpId="0" build="allAtOnce"/>
      <p:bldP spid="21" grpId="0" build="allAtOnce"/>
      <p:bldP spid="62" grpId="0" animBg="1"/>
      <p:bldP spid="93" grpId="0" animBg="1"/>
      <p:bldP spid="99" grpId="0" animBg="1"/>
      <p:bldP spid="128" grpId="0" animBg="1"/>
      <p:bldP spid="133" grpId="0" animBg="1"/>
      <p:bldP spid="143" grpId="0" build="allAtOnce" animBg="1"/>
      <p:bldP spid="144" grpId="0" uiExpand="1" build="allAtOnce" animBg="1"/>
      <p:bldP spid="147" grpId="0" build="allAtOnce" animBg="1"/>
      <p:bldP spid="148" grpId="0" uiExpand="1" build="allAtOnce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build="allAtOnce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-157135" y="1050086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1514985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466464" y="46759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66464" y="288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6464" y="120228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24108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1300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50561" y="63733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86"/>
          <p:cNvGrpSpPr/>
          <p:nvPr/>
        </p:nvGrpSpPr>
        <p:grpSpPr>
          <a:xfrm>
            <a:off x="1178727" y="1357298"/>
            <a:ext cx="3429025" cy="4857784"/>
            <a:chOff x="1178727" y="1357298"/>
            <a:chExt cx="3429025" cy="4857784"/>
          </a:xfrm>
        </p:grpSpPr>
        <p:sp>
          <p:nvSpPr>
            <p:cNvPr id="98" name="Freeform 97"/>
            <p:cNvSpPr/>
            <p:nvPr/>
          </p:nvSpPr>
          <p:spPr>
            <a:xfrm>
              <a:off x="2821802" y="3071810"/>
              <a:ext cx="1678760" cy="1785950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964545" y="1428736"/>
              <a:ext cx="857257" cy="1643074"/>
            </a:xfrm>
            <a:custGeom>
              <a:avLst/>
              <a:gdLst>
                <a:gd name="connsiteX0" fmla="*/ 0 w 469231"/>
                <a:gd name="connsiteY0" fmla="*/ 0 h 697832"/>
                <a:gd name="connsiteX1" fmla="*/ 469231 w 469231"/>
                <a:gd name="connsiteY1" fmla="*/ 697832 h 69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31" h="697832">
                  <a:moveTo>
                    <a:pt x="0" y="0"/>
                  </a:moveTo>
                  <a:cubicBezTo>
                    <a:pt x="193507" y="289760"/>
                    <a:pt x="387015" y="579521"/>
                    <a:pt x="469231" y="697832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59" name="Elbow Connector 58"/>
            <p:cNvCxnSpPr/>
            <p:nvPr/>
          </p:nvCxnSpPr>
          <p:spPr>
            <a:xfrm rot="16200000" flipH="1">
              <a:off x="-821537" y="3357562"/>
              <a:ext cx="4786346" cy="785817"/>
            </a:xfrm>
            <a:prstGeom prst="bentConnector3">
              <a:avLst>
                <a:gd name="adj1" fmla="val 73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893107" y="1357298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76" name="Elbow Connector 75"/>
            <p:cNvCxnSpPr/>
            <p:nvPr/>
          </p:nvCxnSpPr>
          <p:spPr>
            <a:xfrm rot="16200000" flipH="1">
              <a:off x="464348" y="3857628"/>
              <a:ext cx="3071834" cy="1643074"/>
            </a:xfrm>
            <a:prstGeom prst="bentConnector3">
              <a:avLst>
                <a:gd name="adj1" fmla="val -85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50364" y="300037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125" name="Elbow Connector 124"/>
            <p:cNvCxnSpPr/>
            <p:nvPr/>
          </p:nvCxnSpPr>
          <p:spPr>
            <a:xfrm>
              <a:off x="1178728" y="4857760"/>
              <a:ext cx="3429024" cy="1285884"/>
            </a:xfrm>
            <a:prstGeom prst="bentConnector3">
              <a:avLst>
                <a:gd name="adj1" fmla="val 9842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464876" y="4786322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1300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857488" y="274638"/>
            <a:ext cx="6000792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POTRAŽNJA ZA MOBITELIMA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dohodak potrošača </a:t>
            </a:r>
            <a:r>
              <a:rPr lang="pl-PL" sz="2400" i="1" dirty="0" smtClean="0">
                <a:latin typeface="+mn-lt"/>
              </a:rPr>
              <a:t>(rastom dohodka, </a:t>
            </a:r>
            <a:r>
              <a:rPr lang="hr-HR" sz="2400" i="1" dirty="0" smtClean="0">
                <a:latin typeface="+mn-lt"/>
              </a:rPr>
              <a:t>potrošači </a:t>
            </a:r>
            <a:r>
              <a:rPr lang="pl-PL" sz="2400" i="1" dirty="0" smtClean="0">
                <a:latin typeface="+mn-lt"/>
              </a:rPr>
              <a:t>više kupuju)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veličina tržišta </a:t>
            </a:r>
            <a:r>
              <a:rPr lang="pl-PL" sz="2400" i="1" dirty="0" smtClean="0">
                <a:latin typeface="+mn-lt"/>
              </a:rPr>
              <a:t>(veće tržište, veća potražnja)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dobara </a:t>
            </a:r>
            <a:r>
              <a:rPr lang="pl-PL" sz="2400" i="1" dirty="0" smtClean="0">
                <a:solidFill>
                  <a:prstClr val="white"/>
                </a:solidFill>
                <a:latin typeface="Calibri"/>
              </a:rPr>
              <a:t>(niža cijena, veća potražnja)</a:t>
            </a:r>
            <a:endParaRPr lang="pl-PL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ukusi i potrebe potrošača </a:t>
            </a:r>
            <a:r>
              <a:rPr lang="pl-PL" sz="2400" i="1" dirty="0" smtClean="0">
                <a:latin typeface="+mn-lt"/>
              </a:rPr>
              <a:t>(hrana, cigarete i sl.)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pl-PL" sz="2400" i="1" dirty="0" smtClean="0">
                <a:latin typeface="+mn-lt"/>
              </a:rPr>
              <a:t>(npr. potražnja za klima uređajima ljeti, gospodarska kriza...)</a:t>
            </a:r>
            <a:endParaRPr lang="pl-PL" i="1" dirty="0" smtClean="0">
              <a:latin typeface="+mn-lt"/>
            </a:endParaRP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latin typeface="+mn-lt"/>
              </a:rPr>
              <a:t>raspoloživost i cijena povezanih dobara </a:t>
            </a:r>
            <a:r>
              <a:rPr lang="pl-PL" b="1" dirty="0" smtClean="0">
                <a:latin typeface="+mn-lt"/>
              </a:rPr>
              <a:t/>
            </a:r>
            <a:br>
              <a:rPr lang="pl-PL" b="1" dirty="0" smtClean="0">
                <a:latin typeface="+mn-lt"/>
              </a:rPr>
            </a:br>
            <a:r>
              <a:rPr lang="pl-PL" sz="2400" i="1" dirty="0" smtClean="0">
                <a:latin typeface="+mn-lt"/>
              </a:rPr>
              <a:t>(npr. cijena jednog energenta se </a:t>
            </a:r>
            <a:r>
              <a:rPr lang="hr-HR" sz="2400" i="1" dirty="0" smtClean="0">
                <a:latin typeface="+mn-lt"/>
              </a:rPr>
              <a:t>poveća</a:t>
            </a:r>
            <a:r>
              <a:rPr lang="pl-PL" sz="2400" i="1" dirty="0" smtClean="0">
                <a:latin typeface="+mn-lt"/>
              </a:rPr>
              <a:t>, ljudi </a:t>
            </a:r>
            <a:r>
              <a:rPr lang="hr-HR" sz="2400" i="1" dirty="0" smtClean="0">
                <a:latin typeface="+mn-lt"/>
              </a:rPr>
              <a:t>počinju</a:t>
            </a:r>
            <a:r>
              <a:rPr lang="pl-PL" sz="2400" i="1" dirty="0" smtClean="0">
                <a:latin typeface="+mn-lt"/>
              </a:rPr>
              <a:t> koristiti drugi – npr. prelazak sa struje na drva za ogrjev)</a:t>
            </a: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POTRAŽNJU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PONUDA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857256"/>
            <a:ext cx="9358346" cy="5929330"/>
          </a:xfrm>
        </p:spPr>
        <p:txBody>
          <a:bodyPr>
            <a:normAutofit/>
          </a:bodyPr>
          <a:lstStyle/>
          <a:p>
            <a:pPr marL="504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ukupna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količin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dobara i usluga koje će se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nuditi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 prodaju 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po određenim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cijenama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na određenom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tržištu</a:t>
            </a:r>
            <a:r>
              <a:rPr lang="vi-VN" sz="2400" dirty="0" smtClean="0">
                <a:latin typeface="Calibri" pitchFamily="34" charset="0"/>
                <a:cs typeface="Calibri" pitchFamily="34" charset="0"/>
              </a:rPr>
              <a:t> u određenom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vremenu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4000" indent="-324000">
              <a:spcBef>
                <a:spcPts val="30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OPĆI ZAKON PONUDE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proizvođači će uvijek biti voljni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ponuditi veću količinu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određenoga dobra kad mu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cijena veća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i obrnuto</a:t>
            </a:r>
          </a:p>
        </p:txBody>
      </p:sp>
      <p:sp>
        <p:nvSpPr>
          <p:cNvPr id="8" name="Rectangle 7"/>
          <p:cNvSpPr/>
          <p:nvPr/>
        </p:nvSpPr>
        <p:spPr>
          <a:xfrm>
            <a:off x="71470" y="857232"/>
            <a:ext cx="9000000" cy="104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3" name="Group 2"/>
          <p:cNvGrpSpPr/>
          <p:nvPr/>
        </p:nvGrpSpPr>
        <p:grpSpPr>
          <a:xfrm>
            <a:off x="428596" y="3177088"/>
            <a:ext cx="8408404" cy="3466622"/>
            <a:chOff x="428596" y="3177088"/>
            <a:chExt cx="8408404" cy="3466622"/>
          </a:xfrm>
        </p:grpSpPr>
        <p:grpSp>
          <p:nvGrpSpPr>
            <p:cNvPr id="2" name="Group 30"/>
            <p:cNvGrpSpPr/>
            <p:nvPr/>
          </p:nvGrpSpPr>
          <p:grpSpPr>
            <a:xfrm>
              <a:off x="428596" y="3177088"/>
              <a:ext cx="8408404" cy="3466622"/>
              <a:chOff x="571472" y="3357562"/>
              <a:chExt cx="8143932" cy="335758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71472" y="3357562"/>
                <a:ext cx="8143932" cy="33575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71472" y="3357562"/>
                <a:ext cx="3786214" cy="33459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4785396" y="3357562"/>
                <a:ext cx="3930008" cy="2500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9" y="3573016"/>
              <a:ext cx="4000357" cy="22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400948" y="3212976"/>
            <a:ext cx="219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KRIVULJA PONUDE</a:t>
            </a:r>
            <a:endParaRPr lang="hr-HR" sz="2000" b="1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 rot="21540000">
            <a:off x="1202848" y="3766472"/>
            <a:ext cx="2370186" cy="2273170"/>
          </a:xfrm>
          <a:custGeom>
            <a:avLst/>
            <a:gdLst>
              <a:gd name="connsiteX0" fmla="*/ 0 w 2330507"/>
              <a:gd name="connsiteY0" fmla="*/ 2273862 h 2273862"/>
              <a:gd name="connsiteX1" fmla="*/ 2330507 w 2330507"/>
              <a:gd name="connsiteY1" fmla="*/ 0 h 227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0507" h="2273862">
                <a:moveTo>
                  <a:pt x="0" y="2273862"/>
                </a:moveTo>
                <a:cubicBezTo>
                  <a:pt x="769418" y="1449823"/>
                  <a:pt x="1538836" y="625784"/>
                  <a:pt x="233050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35"/>
          <p:cNvSpPr/>
          <p:nvPr/>
        </p:nvSpPr>
        <p:spPr>
          <a:xfrm flipH="1">
            <a:off x="1857356" y="4572008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0" name="Freeform 129"/>
          <p:cNvSpPr/>
          <p:nvPr/>
        </p:nvSpPr>
        <p:spPr>
          <a:xfrm flipH="1">
            <a:off x="2714612" y="3714752"/>
            <a:ext cx="857256" cy="857256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7" name="Freeform 116"/>
          <p:cNvSpPr/>
          <p:nvPr/>
        </p:nvSpPr>
        <p:spPr>
          <a:xfrm flipH="1">
            <a:off x="3571868" y="2786058"/>
            <a:ext cx="928694" cy="92869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85" name="Elbow Connector 84"/>
          <p:cNvCxnSpPr/>
          <p:nvPr/>
        </p:nvCxnSpPr>
        <p:spPr>
          <a:xfrm>
            <a:off x="1071538" y="1500174"/>
            <a:ext cx="5143536" cy="4357718"/>
          </a:xfrm>
          <a:prstGeom prst="bentConnector3">
            <a:avLst>
              <a:gd name="adj1" fmla="val 9962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 flipH="1">
            <a:off x="4500562" y="1500174"/>
            <a:ext cx="1714512" cy="1285884"/>
          </a:xfrm>
          <a:custGeom>
            <a:avLst/>
            <a:gdLst>
              <a:gd name="connsiteX0" fmla="*/ 0 w 469231"/>
              <a:gd name="connsiteY0" fmla="*/ 0 h 697832"/>
              <a:gd name="connsiteX1" fmla="*/ 469231 w 469231"/>
              <a:gd name="connsiteY1" fmla="*/ 697832 h 69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31" h="697832">
                <a:moveTo>
                  <a:pt x="0" y="0"/>
                </a:moveTo>
                <a:cubicBezTo>
                  <a:pt x="193507" y="289760"/>
                  <a:pt x="387015" y="579521"/>
                  <a:pt x="469231" y="69783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28605" y="585739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6314" y="6429396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 KOJA SE NUDI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928662" y="357166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571074" y="3071016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5597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64154" y="5286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64154" y="4838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4154" y="4390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4154" y="39420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64154" y="34939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64154" y="30458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4154" y="259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4154" y="21496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4154" y="1701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0034" y="12534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6414" y="805299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0034" y="3571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98818" y="60722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2475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57554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27373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30986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000760" y="60722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143636" y="142873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2" name="Elbow Connector 91"/>
          <p:cNvCxnSpPr/>
          <p:nvPr/>
        </p:nvCxnSpPr>
        <p:spPr>
          <a:xfrm>
            <a:off x="1071538" y="2786058"/>
            <a:ext cx="3429024" cy="3071834"/>
          </a:xfrm>
          <a:prstGeom prst="bentConnector3">
            <a:avLst>
              <a:gd name="adj1" fmla="val 9925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429124" y="271462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12" name="Elbow Connector 111"/>
          <p:cNvCxnSpPr/>
          <p:nvPr/>
        </p:nvCxnSpPr>
        <p:spPr>
          <a:xfrm>
            <a:off x="1071538" y="3714752"/>
            <a:ext cx="2500330" cy="2143140"/>
          </a:xfrm>
          <a:prstGeom prst="bentConnector3">
            <a:avLst>
              <a:gd name="adj1" fmla="val 9977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500430" y="3643314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21" name="Elbow Connector 120"/>
          <p:cNvCxnSpPr/>
          <p:nvPr/>
        </p:nvCxnSpPr>
        <p:spPr>
          <a:xfrm>
            <a:off x="1071538" y="4572008"/>
            <a:ext cx="1643074" cy="1285884"/>
          </a:xfrm>
          <a:prstGeom prst="bentConnector3">
            <a:avLst>
              <a:gd name="adj1" fmla="val 101014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2643174" y="4500570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32" name="Elbow Connector 131"/>
          <p:cNvCxnSpPr/>
          <p:nvPr/>
        </p:nvCxnSpPr>
        <p:spPr>
          <a:xfrm>
            <a:off x="1071538" y="5429264"/>
            <a:ext cx="785818" cy="428628"/>
          </a:xfrm>
          <a:prstGeom prst="bentConnector3">
            <a:avLst>
              <a:gd name="adj1" fmla="val 10189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785918" y="535782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8856" y="3143248"/>
            <a:ext cx="4049099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7" name="Rectangle 136"/>
          <p:cNvSpPr/>
          <p:nvPr/>
        </p:nvSpPr>
        <p:spPr>
          <a:xfrm>
            <a:off x="5000628" y="4123240"/>
            <a:ext cx="3857652" cy="286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8" name="Rectangle 137"/>
          <p:cNvSpPr/>
          <p:nvPr/>
        </p:nvSpPr>
        <p:spPr>
          <a:xfrm>
            <a:off x="5000628" y="437387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39" name="Rectangle 138"/>
          <p:cNvSpPr/>
          <p:nvPr/>
        </p:nvSpPr>
        <p:spPr>
          <a:xfrm>
            <a:off x="5000628" y="4612468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1" name="Rectangle 140"/>
          <p:cNvSpPr/>
          <p:nvPr/>
        </p:nvSpPr>
        <p:spPr>
          <a:xfrm>
            <a:off x="5000628" y="4870054"/>
            <a:ext cx="3857652" cy="277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2" name="Rectangle 141"/>
          <p:cNvSpPr/>
          <p:nvPr/>
        </p:nvSpPr>
        <p:spPr>
          <a:xfrm>
            <a:off x="5000628" y="5104442"/>
            <a:ext cx="3857652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45" name="Rounded Rectangular Callout 144"/>
          <p:cNvSpPr/>
          <p:nvPr/>
        </p:nvSpPr>
        <p:spPr>
          <a:xfrm>
            <a:off x="5857884" y="142876"/>
            <a:ext cx="3143272" cy="1071546"/>
          </a:xfrm>
          <a:prstGeom prst="wedgeRoundRectCallout">
            <a:avLst>
              <a:gd name="adj1" fmla="val -35606"/>
              <a:gd name="adj2" fmla="val 6583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radi </a:t>
            </a:r>
            <a:r>
              <a:rPr lang="hr-HR" b="1" dirty="0" smtClean="0">
                <a:solidFill>
                  <a:schemeClr val="bg1"/>
                </a:solidFill>
              </a:rPr>
              <a:t>velike potražnje</a:t>
            </a:r>
            <a:r>
              <a:rPr lang="hr-HR" dirty="0" smtClean="0">
                <a:solidFill>
                  <a:schemeClr val="bg1"/>
                </a:solidFill>
              </a:rPr>
              <a:t>, </a:t>
            </a:r>
            <a:r>
              <a:rPr lang="hr-HR" b="1" dirty="0" smtClean="0">
                <a:solidFill>
                  <a:schemeClr val="bg1"/>
                </a:solidFill>
              </a:rPr>
              <a:t>cijena je visoka</a:t>
            </a:r>
            <a:r>
              <a:rPr lang="hr-HR" dirty="0" smtClean="0">
                <a:solidFill>
                  <a:schemeClr val="bg1"/>
                </a:solidFill>
              </a:rPr>
              <a:t> – proizvođači proizvode više radi dobre cijene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146" name="Rounded Rectangular Callout 145"/>
          <p:cNvSpPr/>
          <p:nvPr/>
        </p:nvSpPr>
        <p:spPr>
          <a:xfrm>
            <a:off x="2357422" y="642918"/>
            <a:ext cx="3143272" cy="1285860"/>
          </a:xfrm>
          <a:prstGeom prst="wedgeRoundRectCallout">
            <a:avLst>
              <a:gd name="adj1" fmla="val 18365"/>
              <a:gd name="adj2" fmla="val 1030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kada </a:t>
            </a:r>
            <a:r>
              <a:rPr lang="hr-HR" b="1" dirty="0" smtClean="0">
                <a:solidFill>
                  <a:schemeClr val="bg1"/>
                </a:solidFill>
              </a:rPr>
              <a:t>cijena počne padati</a:t>
            </a:r>
            <a:r>
              <a:rPr lang="hr-HR" dirty="0" smtClean="0">
                <a:solidFill>
                  <a:schemeClr val="bg1"/>
                </a:solidFill>
              </a:rPr>
              <a:t>, proizvođači će </a:t>
            </a:r>
            <a:r>
              <a:rPr lang="hr-HR" b="1" dirty="0" smtClean="0">
                <a:solidFill>
                  <a:schemeClr val="bg1"/>
                </a:solidFill>
              </a:rPr>
              <a:t>smanjiti proizvodnju </a:t>
            </a:r>
            <a:r>
              <a:rPr lang="hr-HR" i="1" dirty="0" smtClean="0">
                <a:solidFill>
                  <a:schemeClr val="bg1"/>
                </a:solidFill>
              </a:rPr>
              <a:t>(jer im se manje nego prije isplati proizvoditi)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49" name="Rounded Rectangular Callout 148"/>
          <p:cNvSpPr/>
          <p:nvPr/>
        </p:nvSpPr>
        <p:spPr>
          <a:xfrm>
            <a:off x="1285852" y="2214554"/>
            <a:ext cx="2571768" cy="1071546"/>
          </a:xfrm>
          <a:prstGeom prst="wedgeRoundRectCallout">
            <a:avLst>
              <a:gd name="adj1" fmla="val 34839"/>
              <a:gd name="adj2" fmla="val 7500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daljnje </a:t>
            </a:r>
            <a:r>
              <a:rPr lang="hr-HR" b="1" dirty="0" smtClean="0">
                <a:solidFill>
                  <a:schemeClr val="bg1"/>
                </a:solidFill>
              </a:rPr>
              <a:t>smanjenje cijene</a:t>
            </a:r>
            <a:r>
              <a:rPr lang="hr-HR" dirty="0" smtClean="0">
                <a:solidFill>
                  <a:schemeClr val="bg1"/>
                </a:solidFill>
              </a:rPr>
              <a:t> utječe na </a:t>
            </a:r>
            <a:r>
              <a:rPr lang="hr-HR" b="1" dirty="0" smtClean="0">
                <a:solidFill>
                  <a:schemeClr val="bg1"/>
                </a:solidFill>
              </a:rPr>
              <a:t>smanjenje proizvodnje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4429124" y="3643314"/>
            <a:ext cx="4500000" cy="1785950"/>
          </a:xfrm>
          <a:prstGeom prst="round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hr-HR" sz="22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POZITIVAN ODNOS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IZMEĐU </a:t>
            </a:r>
            <a:b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CIJENE I KOLIČINE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  <a:p>
            <a:pPr algn="ctr">
              <a:spcBef>
                <a:spcPts val="600"/>
              </a:spcBef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CIJENA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MANJA</a:t>
            </a:r>
            <a:r>
              <a:rPr lang="hr-HR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PONUDA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54037" y="6500834"/>
            <a:ext cx="3221819" cy="35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KRIVULJA PONUDE</a:t>
            </a:r>
            <a:endParaRPr lang="hr-H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0" grpId="0" animBg="1"/>
      <p:bldP spid="117" grpId="0" animBg="1"/>
      <p:bldP spid="63" grpId="0" animBg="1"/>
      <p:bldP spid="20" grpId="0" build="allAtOnce"/>
      <p:bldP spid="21" grpId="0" build="allAtOnce"/>
      <p:bldP spid="62" grpId="0" animBg="1"/>
      <p:bldP spid="96" grpId="0" animBg="1"/>
      <p:bldP spid="115" grpId="0" animBg="1"/>
      <p:bldP spid="126" grpId="0" animBg="1"/>
      <p:bldP spid="135" grpId="0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1" grpId="0" animBg="1"/>
      <p:bldP spid="141" grpId="1" animBg="1"/>
      <p:bldP spid="142" grpId="0" animBg="1"/>
      <p:bldP spid="142" grpId="1" animBg="1"/>
      <p:bldP spid="145" grpId="0" uiExpand="1" build="allAtOnce" animBg="1"/>
      <p:bldP spid="146" grpId="0" uiExpand="1" build="allAtOnce" animBg="1"/>
      <p:bldP spid="149" grpId="0" uiExpand="1" build="allAtOnce" animBg="1"/>
      <p:bldP spid="155" grpId="0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94" y="142852"/>
            <a:ext cx="9000000" cy="1937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ponu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38" y="2071678"/>
            <a:ext cx="6242896" cy="4633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158" y="357166"/>
            <a:ext cx="3643338" cy="857256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MAKROEKONOMIJA PROUČAVA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86380" y="357960"/>
            <a:ext cx="3500462" cy="856462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MIKROEKONOMIJA PROUČAVA</a:t>
            </a:r>
            <a:endParaRPr lang="hr-H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0" y="1493113"/>
            <a:ext cx="4714876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ukupnu proizvodnju dobara i usluga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cijena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općenito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nezaposlenih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sveukupnu ponudu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robe u zemlji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potrošnju pojedinih roba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zemlji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359089" y="2533393"/>
            <a:ext cx="4644000" cy="5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88024" y="1493113"/>
            <a:ext cx="4393628" cy="3293209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ponašanje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potrošača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(potrošnju i potražnju)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porast cijene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broj zaposlenih i br. otpuštenih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jednom poduzeću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tržište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</a:t>
            </a:r>
          </a:p>
          <a:p>
            <a:pPr marL="324000" indent="-324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troškove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jednog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proizvoda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44" y="5314235"/>
            <a:ext cx="8501122" cy="830997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pPr marL="324000" indent="-32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makroekonomija se temelji na mikroekonomiji, pa se stoga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 mogu promatrati kao dva zasebna područja ekonomije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57158" y="5214950"/>
            <a:ext cx="835824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uiExpand="1" build="allAtOnce" animBg="1"/>
      <p:bldP spid="7" grpId="0" uiExpand="1" build="allAtOnce"/>
      <p:bldP spid="19" grpId="0" uiExpand="1" build="allAtOnce"/>
      <p:bldP spid="22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307197" y="452933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3503" y="6357958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KOLIČINA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035852" y="64291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070977" y="3964520"/>
            <a:ext cx="143999" cy="4500000"/>
            <a:chOff x="1142977" y="428604"/>
            <a:chExt cx="144463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7" y="47811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7" y="369402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3436" y="2567073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552896" y="46759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15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2896" y="28834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30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52896" y="12022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45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4515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200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81364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400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425409" y="63579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+mj-lt"/>
                <a:cs typeface="Arial" pitchFamily="34" charset="0"/>
              </a:rPr>
              <a:t>600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8726" y="1293943"/>
            <a:ext cx="3429026" cy="4921139"/>
            <a:chOff x="1178726" y="1293943"/>
            <a:chExt cx="3429026" cy="4921139"/>
          </a:xfrm>
        </p:grpSpPr>
        <p:cxnSp>
          <p:nvCxnSpPr>
            <p:cNvPr id="59" name="Elbow Connector 58"/>
            <p:cNvCxnSpPr/>
            <p:nvPr/>
          </p:nvCxnSpPr>
          <p:spPr>
            <a:xfrm rot="16200000" flipH="1">
              <a:off x="66065" y="2499607"/>
              <a:ext cx="4756698" cy="2531375"/>
            </a:xfrm>
            <a:prstGeom prst="bentConnector3">
              <a:avLst>
                <a:gd name="adj1" fmla="val -15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178728" y="1293943"/>
              <a:ext cx="3429024" cy="4921139"/>
              <a:chOff x="1178728" y="1293943"/>
              <a:chExt cx="3429024" cy="4921139"/>
            </a:xfrm>
          </p:grpSpPr>
          <p:sp>
            <p:nvSpPr>
              <p:cNvPr id="98" name="Freeform 97"/>
              <p:cNvSpPr/>
              <p:nvPr/>
            </p:nvSpPr>
            <p:spPr>
              <a:xfrm flipH="1">
                <a:off x="2000232" y="3071810"/>
                <a:ext cx="821570" cy="1785950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 flipH="1">
                <a:off x="2821802" y="1386946"/>
                <a:ext cx="886102" cy="1684864"/>
              </a:xfrm>
              <a:custGeom>
                <a:avLst/>
                <a:gdLst>
                  <a:gd name="connsiteX0" fmla="*/ 0 w 469231"/>
                  <a:gd name="connsiteY0" fmla="*/ 0 h 697832"/>
                  <a:gd name="connsiteX1" fmla="*/ 469231 w 469231"/>
                  <a:gd name="connsiteY1" fmla="*/ 697832 h 69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231" h="697832">
                    <a:moveTo>
                      <a:pt x="0" y="0"/>
                    </a:moveTo>
                    <a:cubicBezTo>
                      <a:pt x="193507" y="289760"/>
                      <a:pt x="387015" y="579521"/>
                      <a:pt x="469231" y="697832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636466" y="1293943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76" name="Elbow Connector 75"/>
              <p:cNvCxnSpPr/>
              <p:nvPr/>
            </p:nvCxnSpPr>
            <p:spPr>
              <a:xfrm rot="16200000" flipH="1">
                <a:off x="464348" y="3857628"/>
                <a:ext cx="3071834" cy="1643074"/>
              </a:xfrm>
              <a:prstGeom prst="bentConnector3">
                <a:avLst>
                  <a:gd name="adj1" fmla="val -852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2734180" y="3032740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  <p:cxnSp>
            <p:nvCxnSpPr>
              <p:cNvPr id="125" name="Elbow Connector 124"/>
              <p:cNvCxnSpPr/>
              <p:nvPr/>
            </p:nvCxnSpPr>
            <p:spPr>
              <a:xfrm>
                <a:off x="1178728" y="4857760"/>
                <a:ext cx="3429024" cy="1285884"/>
              </a:xfrm>
              <a:prstGeom prst="bentConnector3">
                <a:avLst>
                  <a:gd name="adj1" fmla="val 22983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/>
              <p:cNvSpPr/>
              <p:nvPr/>
            </p:nvSpPr>
            <p:spPr>
              <a:xfrm>
                <a:off x="1896426" y="4786322"/>
                <a:ext cx="142876" cy="1428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>
                  <a:latin typeface="+mj-lt"/>
                </a:endParaRPr>
              </a:p>
            </p:txBody>
          </p:sp>
        </p:grp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19675"/>
              </p:ext>
            </p:extLst>
          </p:nvPr>
        </p:nvGraphicFramePr>
        <p:xfrm>
          <a:off x="4643438" y="2143116"/>
          <a:ext cx="39290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446"/>
                <a:gridCol w="1404948"/>
                <a:gridCol w="13096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SITUACIJA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CIJENA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KOLIČINA</a:t>
                      </a:r>
                      <a:endParaRPr lang="hr-HR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A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45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600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B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30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400 kom.</a:t>
                      </a:r>
                      <a:endParaRPr lang="hr-H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 smtClean="0"/>
                        <a:t>C</a:t>
                      </a:r>
                      <a:endParaRPr lang="hr-H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15 kn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200 kom</a:t>
                      </a:r>
                      <a:endParaRPr lang="hr-H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428860" y="274638"/>
            <a:ext cx="6429420" cy="86834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6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PONUDA VIDEO IGARA</a:t>
            </a:r>
            <a:endParaRPr kumimoji="0" lang="hr-HR" sz="36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>
            <a:normAutofit/>
          </a:bodyPr>
          <a:lstStyle/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tehnološki napredak </a:t>
            </a:r>
            <a:r>
              <a:rPr lang="pl-PL" sz="2400" i="1" dirty="0" smtClean="0">
                <a:latin typeface="+mn-lt"/>
              </a:rPr>
              <a:t>(promjene u proizvodnji i distribuciji koje smanjuju trošak – tzv. Mooreov zakon)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troškovi proizvodnje </a:t>
            </a:r>
            <a:r>
              <a:rPr lang="pl-PL" sz="2400" i="1" dirty="0" smtClean="0">
                <a:latin typeface="+mn-lt"/>
              </a:rPr>
              <a:t>(smanjenje troškova radne snage, energije, rude, strojeva...)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cijene povezanih dobara </a:t>
            </a:r>
            <a:r>
              <a:rPr lang="pl-PL" sz="2400" i="1" dirty="0" smtClean="0">
                <a:latin typeface="+mn-lt"/>
              </a:rPr>
              <a:t>(cijene alternativnih proizvoda)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državne politike </a:t>
            </a:r>
            <a:r>
              <a:rPr lang="pl-PL" sz="2400" i="1" dirty="0" smtClean="0">
                <a:latin typeface="+mn-lt"/>
              </a:rPr>
              <a:t>(ekološki zahtjevi, porezi, minimalne plaće radnicima...)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posebni utjecaji </a:t>
            </a:r>
            <a:r>
              <a:rPr lang="pl-PL" sz="2400" i="1" dirty="0" smtClean="0">
                <a:latin typeface="+mn-lt"/>
              </a:rPr>
              <a:t>(vremenske prilike, npr. u poljoprivredi)</a:t>
            </a:r>
          </a:p>
          <a:p>
            <a:pPr marL="468000"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endParaRPr lang="pl-PL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ŠTO UTJEČE NA PONUDU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0972" b="9361"/>
          <a:stretch>
            <a:fillRect/>
          </a:stretch>
        </p:blipFill>
        <p:spPr bwMode="auto">
          <a:xfrm>
            <a:off x="505327" y="3071810"/>
            <a:ext cx="813334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TRŽIŠNA CIJENA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5929354"/>
          </a:xfrm>
        </p:spPr>
        <p:txBody>
          <a:bodyPr>
            <a:normAutofit/>
          </a:bodyPr>
          <a:lstStyle/>
          <a:p>
            <a:pPr marL="468000"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prema zakonu ponude i potražnje, cijena na tržištu formira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izjednačenjem ponude i potražnje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71670" y="1842159"/>
            <a:ext cx="5214974" cy="49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4837130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5734" y="4325464"/>
            <a:ext cx="2214578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hr-HR" sz="20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TOČKA RAVNOTEŽE</a:t>
            </a:r>
            <a:endParaRPr lang="hr-HR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kstniOkvir 7"/>
          <p:cNvSpPr txBox="1"/>
          <p:nvPr/>
        </p:nvSpPr>
        <p:spPr>
          <a:xfrm>
            <a:off x="4500562" y="250030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b="1" dirty="0" smtClean="0">
                <a:solidFill>
                  <a:srgbClr val="35961A"/>
                </a:solidFill>
                <a:latin typeface="+mj-lt"/>
              </a:rPr>
              <a:t>višak</a:t>
            </a:r>
            <a:endParaRPr lang="hr-HR" sz="2400" b="1" dirty="0">
              <a:solidFill>
                <a:srgbClr val="35961A"/>
              </a:solidFill>
              <a:latin typeface="+mj-lt"/>
            </a:endParaRPr>
          </a:p>
        </p:txBody>
      </p:sp>
      <p:sp>
        <p:nvSpPr>
          <p:cNvPr id="15" name="TekstniOkvir 8"/>
          <p:cNvSpPr txBox="1"/>
          <p:nvPr/>
        </p:nvSpPr>
        <p:spPr>
          <a:xfrm>
            <a:off x="4000496" y="521495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00FF"/>
                </a:solidFill>
                <a:latin typeface="+mj-lt"/>
              </a:rPr>
              <a:t>nestašica</a:t>
            </a:r>
            <a:endParaRPr lang="hr-HR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7554" y="5786454"/>
            <a:ext cx="3286148" cy="1588"/>
          </a:xfrm>
          <a:prstGeom prst="straightConnector1">
            <a:avLst/>
          </a:prstGeom>
          <a:ln w="57150">
            <a:solidFill>
              <a:srgbClr val="0000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86116" y="2357430"/>
            <a:ext cx="3276000" cy="1588"/>
          </a:xfrm>
          <a:prstGeom prst="straightConnector1">
            <a:avLst/>
          </a:prstGeom>
          <a:ln w="57150">
            <a:solidFill>
              <a:srgbClr val="35961A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5000" contras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5984" y="87006"/>
            <a:ext cx="6715172" cy="204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357422" y="1214422"/>
            <a:ext cx="6643734" cy="285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57422" y="1802110"/>
            <a:ext cx="6643734" cy="28575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57422" y="642918"/>
            <a:ext cx="6643734" cy="285752"/>
          </a:xfrm>
          <a:prstGeom prst="rect">
            <a:avLst/>
          </a:prstGeom>
          <a:noFill/>
          <a:ln w="57150">
            <a:solidFill>
              <a:srgbClr val="35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animBg="1"/>
      <p:bldP spid="13" grpId="0"/>
      <p:bldP spid="14" grpId="0" build="allAtOnce"/>
      <p:bldP spid="15" grpId="0" build="allAtOnce"/>
      <p:bldP spid="16" grpId="0" animBg="1"/>
      <p:bldP spid="17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5786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VELIKA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1670" y="4142587"/>
            <a:ext cx="1071570" cy="164307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SLABA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Straight Arrow Connector 18" hidden="1"/>
          <p:cNvCxnSpPr/>
          <p:nvPr/>
        </p:nvCxnSpPr>
        <p:spPr>
          <a:xfrm rot="5400000">
            <a:off x="1392215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 hidden="1"/>
          <p:cNvSpPr txBox="1"/>
          <p:nvPr/>
        </p:nvSpPr>
        <p:spPr>
          <a:xfrm rot="16200000">
            <a:off x="1613793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PADAJU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58097" y="4143381"/>
            <a:ext cx="1071570" cy="164228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PONUDA SLABA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43981" y="1071547"/>
            <a:ext cx="1071570" cy="471411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POTRAŽNJA VELIKA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6" name="Straight Arrow Connector 25" hidden="1"/>
          <p:cNvCxnSpPr/>
          <p:nvPr/>
        </p:nvCxnSpPr>
        <p:spPr>
          <a:xfrm rot="5400000">
            <a:off x="5764526" y="3321844"/>
            <a:ext cx="45005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 hidden="1"/>
          <p:cNvSpPr txBox="1"/>
          <p:nvPr/>
        </p:nvSpPr>
        <p:spPr>
          <a:xfrm rot="16200000">
            <a:off x="5986104" y="3054896"/>
            <a:ext cx="457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CIJENE RASTU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42910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15221" y="5785661"/>
            <a:ext cx="2714644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8"/>
          <p:cNvGrpSpPr/>
          <p:nvPr/>
        </p:nvGrpSpPr>
        <p:grpSpPr>
          <a:xfrm>
            <a:off x="3428992" y="928670"/>
            <a:ext cx="857256" cy="4786346"/>
            <a:chOff x="4143372" y="785794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" name="Group 15"/>
            <p:cNvGrpSpPr/>
            <p:nvPr/>
          </p:nvGrpSpPr>
          <p:grpSpPr>
            <a:xfrm>
              <a:off x="4143372" y="785794"/>
              <a:ext cx="857256" cy="4786346"/>
              <a:chOff x="4143372" y="642918"/>
              <a:chExt cx="1000132" cy="3929090"/>
            </a:xfrm>
            <a:solidFill>
              <a:schemeClr val="tx1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15" name="Down Arrow 14"/>
              <p:cNvSpPr/>
              <p:nvPr/>
            </p:nvSpPr>
            <p:spPr>
              <a:xfrm>
                <a:off x="4143372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16200000">
              <a:off x="2178828" y="2917357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FF0000"/>
                  </a:solidFill>
                  <a:cs typeface="Arial" pitchFamily="34" charset="0"/>
                </a:rPr>
                <a:t>PADAJU</a:t>
              </a:r>
              <a:endParaRPr lang="hr-HR" sz="28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929586" y="928670"/>
            <a:ext cx="857256" cy="4786346"/>
            <a:chOff x="6143637" y="1000108"/>
            <a:chExt cx="857256" cy="4786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17"/>
            <p:cNvGrpSpPr/>
            <p:nvPr/>
          </p:nvGrpSpPr>
          <p:grpSpPr>
            <a:xfrm rot="10800000">
              <a:off x="6143637" y="1000108"/>
              <a:ext cx="857256" cy="4786346"/>
              <a:chOff x="4143371" y="642918"/>
              <a:chExt cx="1000132" cy="3929090"/>
            </a:xfrm>
            <a:solidFill>
              <a:schemeClr val="tx1"/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393405" y="642918"/>
                <a:ext cx="500066" cy="292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22" name="Down Arrow 21"/>
              <p:cNvSpPr/>
              <p:nvPr/>
            </p:nvSpPr>
            <p:spPr>
              <a:xfrm>
                <a:off x="4143371" y="3500438"/>
                <a:ext cx="1000132" cy="1071570"/>
              </a:xfrm>
              <a:prstGeom prst="downArrow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6200000">
              <a:off x="4179093" y="3131671"/>
              <a:ext cx="47863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8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CIJENE </a:t>
              </a:r>
              <a:r>
                <a:rPr lang="hr-HR" sz="2800" b="1" dirty="0" smtClean="0">
                  <a:solidFill>
                    <a:srgbClr val="35961A"/>
                  </a:solidFill>
                  <a:cs typeface="Arial" pitchFamily="34" charset="0"/>
                </a:rPr>
                <a:t>RASTU</a:t>
              </a:r>
              <a:endParaRPr lang="hr-HR" sz="2800" b="1" dirty="0">
                <a:solidFill>
                  <a:srgbClr val="35961A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13" grpId="0" build="allAtOnce" animBg="1"/>
      <p:bldP spid="20" grpId="0" build="allAtOnce"/>
      <p:bldP spid="24" grpId="0" build="allAtOnce" animBg="1"/>
      <p:bldP spid="25" grpId="0" build="allAtOnce" animBg="1"/>
      <p:bldP spid="27" grpId="0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https://drive.google.com/file/d/0B3j3fkaAq7drRml4anZla0J2TWs/edit?usp=sharing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Zakon ponude i potražnje</a:t>
            </a:r>
          </a:p>
          <a:p>
            <a:pPr algn="ctr"/>
            <a:r>
              <a:rPr lang="hr-HR" sz="3600" dirty="0" smtClean="0"/>
              <a:t>The law of demand and supply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21825" y="621061"/>
            <a:ext cx="121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CIJENA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2132" y="6315014"/>
            <a:ext cx="147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KOLIČINA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1285852" y="285728"/>
            <a:ext cx="144464" cy="5715040"/>
            <a:chOff x="1142976" y="428604"/>
            <a:chExt cx="144464" cy="5715040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/>
          <p:nvPr/>
        </p:nvGrpSpPr>
        <p:grpSpPr>
          <a:xfrm rot="16200000" flipV="1">
            <a:off x="3928264" y="2999578"/>
            <a:ext cx="144464" cy="5715040"/>
            <a:chOff x="1142976" y="428604"/>
            <a:chExt cx="144464" cy="571504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-1570874" y="3285330"/>
              <a:ext cx="5715040" cy="15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0800000">
              <a:off x="1142976" y="550070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0800000">
              <a:off x="1142976" y="506557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1142976" y="463045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142976" y="419533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>
              <a:off x="1142976" y="376021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1142976" y="332508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0800000">
              <a:off x="1142976" y="288996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1142976" y="2454844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0800000">
              <a:off x="1142976" y="2019722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1142976" y="1584600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1142976" y="1149478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1142976" y="714356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/>
          <p:cNvCxnSpPr/>
          <p:nvPr/>
        </p:nvCxnSpPr>
        <p:spPr>
          <a:xfrm>
            <a:off x="1719242" y="571480"/>
            <a:ext cx="4857784" cy="4643470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719242" y="723880"/>
            <a:ext cx="4857784" cy="464347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143372" y="285749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4500562" y="3000372"/>
            <a:ext cx="178595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29388" y="2643182"/>
            <a:ext cx="221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TOČKA RAVNOTEŽE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 rot="2607585">
            <a:off x="4283844" y="3942366"/>
            <a:ext cx="3106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POTRAŽNJE 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 rot="18962073">
            <a:off x="3976690" y="1306467"/>
            <a:ext cx="269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KRIVULJA PONUDE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21344" y="52149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21344" y="4766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1344" y="43187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21344" y="3870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21344" y="3422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21344" y="29744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1344" y="2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21344" y="20781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21344" y="1630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57224" y="118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63604" y="733861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57224" y="2857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64304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5600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46897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88194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294906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5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07872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6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120838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7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533804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946770" y="600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9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359736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900942" y="6000768"/>
            <a:ext cx="42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11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429388" y="60007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12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21" grpId="0" build="allAtOnce"/>
      <p:bldP spid="94" grpId="0" animBg="1"/>
      <p:bldP spid="97" grpId="0" build="allAtOnce"/>
      <p:bldP spid="98" grpId="0" build="allAtOnce"/>
      <p:bldP spid="99" grpId="0" build="allAtOnce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400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SMANJENJE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1528" y="0"/>
            <a:ext cx="2628000" cy="5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</a:rPr>
              <a:t>POVEĆANJE CIJENA</a:t>
            </a:r>
            <a:endParaRPr lang="hr-HR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596" y="571480"/>
            <a:ext cx="2357422" cy="2733297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/>
            <a:r>
              <a:rPr lang="hr-HR" sz="2800" b="1" dirty="0" smtClean="0">
                <a:solidFill>
                  <a:schemeClr val="bg1"/>
                </a:solidFill>
              </a:rPr>
              <a:t>PONUDA</a:t>
            </a:r>
            <a:endParaRPr lang="hr-HR" sz="28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596" y="3626247"/>
            <a:ext cx="2357422" cy="2731712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>
              <a:spcBef>
                <a:spcPts val="1200"/>
              </a:spcBef>
            </a:pPr>
            <a:r>
              <a:rPr lang="hr-HR" sz="2800" b="1" dirty="0" smtClean="0">
                <a:solidFill>
                  <a:schemeClr val="bg1"/>
                </a:solidFill>
              </a:rPr>
              <a:t>POTRAŽNJA</a:t>
            </a:r>
            <a:endParaRPr lang="hr-HR" sz="2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406592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-47928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5596" y="3464718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345800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6" name="Down Arrow 15"/>
          <p:cNvSpPr/>
          <p:nvPr/>
        </p:nvSpPr>
        <p:spPr>
          <a:xfrm rot="10800000">
            <a:off x="6315528" y="1089405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7" name="Down Arrow 16"/>
          <p:cNvSpPr/>
          <p:nvPr/>
        </p:nvSpPr>
        <p:spPr>
          <a:xfrm rot="10800000">
            <a:off x="3458009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7116520" y="1643050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KOLIČINA KOJA SE NUDI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6315528" y="4143380"/>
            <a:ext cx="1260000" cy="1697446"/>
          </a:xfrm>
          <a:prstGeom prst="down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7018" y="4286256"/>
            <a:ext cx="2214578" cy="190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2998" y="714356"/>
            <a:ext cx="218261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Straight Connector 27"/>
          <p:cNvCxnSpPr/>
          <p:nvPr/>
        </p:nvCxnSpPr>
        <p:spPr>
          <a:xfrm>
            <a:off x="115596" y="6500834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98071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9"/>
          <p:cNvSpPr/>
          <p:nvPr/>
        </p:nvSpPr>
        <p:spPr>
          <a:xfrm>
            <a:off x="5838239" y="857232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8071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38239" y="3786190"/>
            <a:ext cx="2214578" cy="2214578"/>
          </a:xfrm>
          <a:prstGeom prst="ellipse">
            <a:avLst/>
          </a:prstGeom>
          <a:solidFill>
            <a:schemeClr val="tx1"/>
          </a:solidFill>
          <a:ln w="76200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hr-H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5235760" y="3380934"/>
            <a:ext cx="6192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5596" y="480886"/>
            <a:ext cx="8424000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16200000">
            <a:off x="7152239" y="4679165"/>
            <a:ext cx="2928958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chemeClr val="tx1"/>
                </a:solidFill>
              </a:rPr>
              <a:t>TRAŽENA KOLIČINA</a:t>
            </a:r>
            <a:endParaRPr lang="hr-HR" sz="22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7407524" y="3316219"/>
            <a:ext cx="300039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ŠTO ĆE SE DOGODITI </a:t>
            </a:r>
            <a:endParaRPr lang="hr-HR" sz="2200" b="1" dirty="0">
              <a:solidFill>
                <a:srgbClr val="FFC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0654" y="12256"/>
            <a:ext cx="1272460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solidFill>
                  <a:srgbClr val="FFC000"/>
                </a:solidFill>
              </a:rPr>
              <a:t>AKO SE</a:t>
            </a:r>
            <a:endParaRPr lang="hr-HR" sz="2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15074" y="2857496"/>
            <a:ext cx="2641944" cy="252000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POTRAŽNJE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282" y="2857496"/>
            <a:ext cx="2643206" cy="2520000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PONUDE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57818" y="2857496"/>
            <a:ext cx="3499200" cy="2520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POTRAŽNJE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282" y="2857496"/>
            <a:ext cx="3500462" cy="2520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KONKURENCIJA NA </a:t>
            </a:r>
            <a:b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STRANI </a:t>
            </a:r>
            <a:r>
              <a:rPr lang="hr-HR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PONUDE</a:t>
            </a:r>
            <a:endParaRPr lang="hr-HR" sz="20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8660" y="214290"/>
            <a:ext cx="8358182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SAVRŠENA I NESAVRŠENA</a:t>
            </a:r>
            <a:r>
              <a:rPr kumimoji="0" lang="hr-HR" sz="3700" b="1" i="0" u="none" strike="noStrike" kern="1200" cap="none" spc="0" normalizeH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r-HR" sz="37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KONKURENCIJA</a:t>
            </a:r>
            <a:endParaRPr kumimoji="0" lang="hr-HR" sz="37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0919" y="922087"/>
            <a:ext cx="4286280" cy="107157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NESAVRŠENA KONKURENCIJA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7885" y="3643314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7885" y="4201686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885" y="4760058"/>
            <a:ext cx="2376000" cy="468000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OLIGOPOL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57950" y="3643314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7950" y="4201686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7950" y="4760058"/>
            <a:ext cx="2376000" cy="468000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OLIGOPSON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7488" y="3669578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7488" y="4227950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7488" y="4786322"/>
            <a:ext cx="732926" cy="441736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00694" y="3669578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694" y="4227950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00694" y="4786322"/>
            <a:ext cx="732926" cy="441736"/>
          </a:xfrm>
          <a:prstGeom prst="rect">
            <a:avLst/>
          </a:prstGeom>
          <a:solidFill>
            <a:srgbClr val="C000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više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Down Arrow 36"/>
          <p:cNvSpPr/>
          <p:nvPr/>
        </p:nvSpPr>
        <p:spPr>
          <a:xfrm rot="2729139">
            <a:off x="2293017" y="2091097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Down Arrow 37"/>
          <p:cNvSpPr/>
          <p:nvPr/>
        </p:nvSpPr>
        <p:spPr>
          <a:xfrm rot="18900000">
            <a:off x="6364984" y="2091096"/>
            <a:ext cx="571504" cy="7143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9" name="Rectangle 38"/>
          <p:cNvSpPr/>
          <p:nvPr/>
        </p:nvSpPr>
        <p:spPr>
          <a:xfrm>
            <a:off x="214282" y="5672263"/>
            <a:ext cx="2230876" cy="1047600"/>
          </a:xfrm>
          <a:prstGeom prst="rect">
            <a:avLst/>
          </a:prstGeom>
          <a:solidFill>
            <a:srgbClr val="35961A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SAVRŠENA KONKURENCIJA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615604" y="5910311"/>
            <a:ext cx="642942" cy="5715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41" name="TextBox 40"/>
          <p:cNvSpPr txBox="1"/>
          <p:nvPr/>
        </p:nvSpPr>
        <p:spPr>
          <a:xfrm>
            <a:off x="3428992" y="5671510"/>
            <a:ext cx="5510844" cy="10491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144000" tIns="108000" rIns="72000" bIns="108000" rtlCol="0">
            <a:spAutoFit/>
          </a:bodyPr>
          <a:lstStyle/>
          <a:p>
            <a:r>
              <a:rPr lang="hr-HR" dirty="0" smtClean="0"/>
              <a:t>Tržište gdje postoji velik broj ponuđača istog proizvoda</a:t>
            </a:r>
          </a:p>
          <a:p>
            <a:r>
              <a:rPr lang="hr-HR" dirty="0" smtClean="0"/>
              <a:t>ili usluge, te velik broj  zainteresiranih kupaca.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Nitko od </a:t>
            </a:r>
          </a:p>
          <a:p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njih nije dovoljno moćan da može utjecati na cijenu</a:t>
            </a:r>
            <a:endParaRPr lang="hr-H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3071802" y="2714620"/>
            <a:ext cx="1143008" cy="642942"/>
          </a:xfrm>
          <a:prstGeom prst="wedgeRoundRectCallout">
            <a:avLst>
              <a:gd name="adj1" fmla="val -32575"/>
              <a:gd name="adj2" fmla="val 79385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ponuđača</a:t>
            </a:r>
            <a:endParaRPr lang="hr-HR" b="1" i="1" dirty="0">
              <a:solidFill>
                <a:schemeClr val="bg1"/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4643438" y="2714620"/>
            <a:ext cx="1143008" cy="642942"/>
          </a:xfrm>
          <a:prstGeom prst="wedgeRoundRectCallout">
            <a:avLst>
              <a:gd name="adj1" fmla="val 30583"/>
              <a:gd name="adj2" fmla="val 77514"/>
              <a:gd name="adj3" fmla="val 16667"/>
            </a:avLst>
          </a:prstGeom>
          <a:solidFill>
            <a:schemeClr val="tx1"/>
          </a:solidFill>
          <a:ln w="9525">
            <a:solidFill>
              <a:schemeClr val="tx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hr-HR" dirty="0" smtClean="0">
                <a:solidFill>
                  <a:schemeClr val="bg1"/>
                </a:solidFill>
              </a:rPr>
              <a:t>broj </a:t>
            </a:r>
            <a:r>
              <a:rPr lang="hr-HR" b="1" dirty="0" smtClean="0">
                <a:solidFill>
                  <a:schemeClr val="bg1"/>
                </a:solidFill>
              </a:rPr>
              <a:t>kupaca</a:t>
            </a:r>
            <a:endParaRPr lang="hr-HR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4" grpId="0" animBg="1"/>
      <p:bldP spid="33" grpId="0" animBg="1"/>
      <p:bldP spid="8" grpId="0" uiExpand="1" build="allAtOnce" animBg="1"/>
      <p:bldP spid="12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144032" cy="5929330"/>
          </a:xfrm>
        </p:spPr>
        <p:txBody>
          <a:bodyPr>
            <a:normAutofit fontScale="92500" lnSpcReduction="20000"/>
          </a:bodyPr>
          <a:lstStyle/>
          <a:p>
            <a:pPr marL="288000" indent="-288000">
              <a:lnSpc>
                <a:spcPct val="110000"/>
              </a:lnSpc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dva temeljna ekonomska subjekta na tržištu –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i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</a:t>
            </a:r>
            <a:endParaRPr lang="hr-H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KUĆANSTVO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latin typeface="+mj-lt"/>
              </a:rPr>
              <a:t>– nositelj </a:t>
            </a:r>
            <a:r>
              <a:rPr lang="hr-HR" sz="3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potražnje</a:t>
            </a:r>
            <a:r>
              <a:rPr lang="hr-HR" sz="2400" dirty="0" smtClean="0">
                <a:latin typeface="+mj-lt"/>
              </a:rPr>
              <a:t> dobara i usluga </a:t>
            </a:r>
          </a:p>
          <a:p>
            <a:pPr marL="288000" indent="-288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POSLOVNA ORGANIZACIJA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latin typeface="+mj-lt"/>
              </a:rPr>
              <a:t>nositelj </a:t>
            </a:r>
            <a:r>
              <a:rPr lang="hr-HR" sz="3000" b="1" dirty="0" smtClean="0">
                <a:solidFill>
                  <a:srgbClr val="FFC000"/>
                </a:solidFill>
                <a:latin typeface="+mj-lt"/>
              </a:rPr>
              <a:t>proizvodnje</a:t>
            </a:r>
            <a:r>
              <a:rPr lang="hr-HR" sz="2400" dirty="0" smtClean="0">
                <a:latin typeface="+mj-lt"/>
              </a:rPr>
              <a:t> dobara i usluga </a:t>
            </a:r>
            <a:r>
              <a:rPr lang="hr-HR" sz="2200" i="1" dirty="0" smtClean="0">
                <a:latin typeface="+mj-lt"/>
              </a:rPr>
              <a:t>(kako bi proizvodili moraju kupovati činitelje proizvodnje)</a:t>
            </a:r>
          </a:p>
          <a:p>
            <a:pPr marL="720000" lvl="1" indent="-288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u="sng" dirty="0" smtClean="0">
                <a:latin typeface="+mj-lt"/>
              </a:rPr>
              <a:t>kućanstva prodaju činitelje proizvodnje (rad i dr.) a kupuju dobra i usluge (koja proizvode poslovne organizacije)</a:t>
            </a:r>
          </a:p>
          <a:p>
            <a:pPr marL="288000" indent="-288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</a:rPr>
              <a:t>zbog toga postoje dva tijeka: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DOBARA </a:t>
            </a:r>
            <a:r>
              <a:rPr lang="hr-HR" sz="2400" dirty="0" smtClean="0">
                <a:latin typeface="+mj-lt"/>
              </a:rPr>
              <a:t>– kreće se u jednom smjeru</a:t>
            </a:r>
          </a:p>
          <a:p>
            <a:pPr marL="900000" lvl="2" indent="-3600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TIJEK NOVCA </a:t>
            </a:r>
            <a:r>
              <a:rPr lang="hr-HR" sz="2400" dirty="0" smtClean="0">
                <a:latin typeface="+mj-lt"/>
              </a:rPr>
              <a:t>– kreće se u suprotnom smjeru</a:t>
            </a:r>
          </a:p>
          <a:p>
            <a:pPr marL="288000" lvl="0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prodaja i kupnja se obavlja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posredovanjem novca</a:t>
            </a:r>
          </a:p>
          <a:p>
            <a:pPr marL="720000" lvl="1" indent="-288000">
              <a:lnSpc>
                <a:spcPct val="1100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dobara se mijenja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(novi proizvodi) dok </a:t>
            </a:r>
            <a:r>
              <a:rPr lang="hr-HR" i="1" u="sng" dirty="0" smtClean="0">
                <a:solidFill>
                  <a:prstClr val="white"/>
                </a:solidFill>
                <a:latin typeface="+mj-lt"/>
              </a:rPr>
              <a:t>tijek novca uvijek ostaje isti</a:t>
            </a:r>
            <a:r>
              <a:rPr lang="hr-HR" i="1" dirty="0" smtClean="0">
                <a:solidFill>
                  <a:prstClr val="white"/>
                </a:solidFill>
                <a:latin typeface="+mj-lt"/>
              </a:rPr>
              <a:t> (jer se novac ne uništava već iznova posreduje)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hr-HR" sz="32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KRUŽNI TIJEK EKONOMSKIH AKTIVNOSTI U GOSP.</a:t>
            </a:r>
            <a:endParaRPr lang="hr-HR" sz="3200" b="1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>
            <a:normAutofit/>
          </a:bodyPr>
          <a:lstStyle/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primjer kako promjena jedne jedinice gospodarstva ili djela gospodarstva utječe na mnoge druge jedinice</a:t>
            </a:r>
          </a:p>
          <a:p>
            <a:pPr>
              <a:spcBef>
                <a:spcPts val="1200"/>
              </a:spcBef>
              <a:buFont typeface="Arial" pitchFamily="34" charset="0"/>
              <a:buChar char="−"/>
            </a:pPr>
            <a:endParaRPr lang="hr-HR" sz="2400" i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71538" y="6000768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00100" y="421481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00100" y="3571876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00100" y="2928934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00100" y="2357430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43834" y="4071942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643834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86710" y="1785926"/>
            <a:ext cx="428628" cy="42862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7158" y="5000636"/>
            <a:ext cx="1928826" cy="857256"/>
            <a:chOff x="357158" y="5000636"/>
            <a:chExt cx="1928826" cy="857256"/>
          </a:xfrm>
        </p:grpSpPr>
        <p:sp>
          <p:nvSpPr>
            <p:cNvPr id="11" name="Rectangle 10"/>
            <p:cNvSpPr/>
            <p:nvPr/>
          </p:nvSpPr>
          <p:spPr>
            <a:xfrm>
              <a:off x="357158" y="5000636"/>
              <a:ext cx="1928826" cy="857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5" name="Picture 14" descr="1360209468_hamburger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428596" y="5000636"/>
              <a:ext cx="857256" cy="8572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1" name="Group 20"/>
          <p:cNvGrpSpPr/>
          <p:nvPr/>
        </p:nvGrpSpPr>
        <p:grpSpPr>
          <a:xfrm>
            <a:off x="6858016" y="2357430"/>
            <a:ext cx="1928826" cy="857256"/>
            <a:chOff x="6858016" y="2357430"/>
            <a:chExt cx="1928826" cy="857256"/>
          </a:xfrm>
        </p:grpSpPr>
        <p:sp>
          <p:nvSpPr>
            <p:cNvPr id="4" name="Rectangle 3"/>
            <p:cNvSpPr/>
            <p:nvPr/>
          </p:nvSpPr>
          <p:spPr>
            <a:xfrm>
              <a:off x="6858016" y="2357430"/>
              <a:ext cx="1928826" cy="85725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6" name="Picture 15" descr="Ice cream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858016" y="2357430"/>
              <a:ext cx="781064" cy="7810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Rectangle 16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endParaRPr lang="hr-HR" sz="36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8728" y="5000636"/>
            <a:ext cx="785818" cy="85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29586" y="2357430"/>
            <a:ext cx="785818" cy="8572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71736" y="2143116"/>
            <a:ext cx="3929090" cy="450059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spcBef>
                <a:spcPts val="1800"/>
              </a:spcBef>
            </a:pPr>
            <a:r>
              <a:rPr lang="hr-H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POSLJEDICE</a:t>
            </a:r>
            <a:endParaRPr lang="hr-HR" sz="20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kiosk brze hrane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kupuje manje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kruha i salame, što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smanjuje proizvodnju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kruha i salame, vodi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manjim plaćama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 tim djelatnostima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manjoj zaposlenosti</a:t>
            </a:r>
          </a:p>
          <a:p>
            <a:pPr marL="144000" indent="-144000">
              <a:spcBef>
                <a:spcPts val="1800"/>
              </a:spcBef>
              <a:buFontTx/>
              <a:buChar char="-"/>
            </a:pP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štand sa sladoledom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povećava prodaju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što dovodi do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veće potražnje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mlijeka 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porastu plaća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zaposlenosti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radnika u mliječnoj industriji</a:t>
            </a:r>
            <a:endParaRPr lang="hr-HR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C 0.04306 0.00301 0.08524 0.01436 0.1283 0.01829 C 0.13142 0.01875 0.14167 0.01968 0.14636 0.02292 C 0.15764 0.03125 0.14288 0.02547 0.1592 0.02987 C 0.16545 0.03334 0.17083 0.03843 0.17708 0.04121 C 0.18229 0.04653 0.18802 0.05 0.19323 0.05533 C 0.19827 0.06528 0.20243 0.06644 0.20955 0.07362 C 0.21146 0.07547 0.2125 0.07848 0.21441 0.08056 C 0.2158 0.08218 0.21736 0.0838 0.21945 0.08519 C 0.22292 0.09514 0.22587 0.09977 0.23229 0.10579 C 0.23594 0.11412 0.23715 0.11968 0.24202 0.12662 C 0.25087 0.16528 0.26042 0.20417 0.26476 0.24422 C 0.26649 0.25949 0.26632 0.27848 0.27136 0.2926 C 0.27309 0.29769 0.27778 0.30649 0.27778 0.30672 C 0.28316 0.33033 0.29306 0.3625 0.30538 0.38033 C 0.30677 0.38218 0.30886 0.38287 0.31024 0.38496 C 0.31215 0.38774 0.31302 0.39167 0.31511 0.39422 C 0.32292 0.40371 0.32379 0.40186 0.33142 0.40787 C 0.33594 0.41135 0.33976 0.41621 0.34445 0.41945 C 0.34896 0.42269 0.35903 0.42639 0.35903 0.42662 C 0.37014 0.43681 0.38472 0.44399 0.39809 0.44699 C 0.44149 0.46991 0.4941 0.46621 0.53941 0.46783 C 0.56597 0.46713 0.59236 0.46713 0.61892 0.46551 C 0.63854 0.46459 0.65573 0.45116 0.67413 0.44468 C 0.67952 0.43287 0.68889 0.42709 0.69688 0.41945 C 0.70452 0.41204 0.70851 0.40047 0.71476 0.39167 C 0.71702 0.38218 0.72049 0.37223 0.72448 0.36412 C 0.72778 0.34977 0.72952 0.33797 0.72952 0.32269 " pathEditMode="relative" rAng="0" ptsTypes="fffffffffffffffffffffffffff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00" y="2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3264 C 0.05747 0.03449 0.05226 0.03125 0.09063 0.04329 C 0.09323 0.04537 0.09566 0.04815 0.09861 0.04977 C 0.10122 0.05116 0.10417 0.05023 0.10677 0.05186 C 0.11025 0.05394 0.11302 0.05764 0.11632 0.06042 C 0.11893 0.06273 0.12448 0.0669 0.12448 0.06713 C 0.13785 0.09398 0.12396 0.06783 0.13733 0.08843 C 0.1415 0.09468 0.14358 0.10301 0.14705 0.10996 C 0.15104 0.12686 0.16094 0.13866 0.16806 0.15301 C 0.17118 0.15949 0.1717 0.16574 0.17448 0.17223 C 0.18542 0.19792 0.19966 0.23148 0.22257 0.23889 C 0.22761 0.24537 0.23091 0.24908 0.23733 0.25186 C 0.24254 0.25672 0.24792 0.25834 0.25347 0.26273 C 0.26216 0.26968 0.27032 0.27824 0.27934 0.28426 C 0.28299 0.28681 0.28681 0.28843 0.29063 0.29051 C 0.29375 0.29213 0.30018 0.29491 0.30018 0.29514 C 0.30573 0.30232 0.30972 0.30278 0.31632 0.30787 C 0.32379 0.31366 0.33056 0.31991 0.33889 0.32292 C 0.34514 0.3338 0.35469 0.34074 0.36476 0.34445 C 0.37344 0.35186 0.38351 0.35579 0.39219 0.36366 C 0.39358 0.36505 0.39532 0.3669 0.39688 0.36806 C 0.40018 0.36991 0.40677 0.37223 0.40677 0.37246 C 0.41424 0.37917 0.42222 0.38033 0.43073 0.38311 C 0.43837 0.38959 0.44532 0.39051 0.4533 0.39375 C 0.4717 0.40139 0.48334 0.40741 0.50347 0.41111 C 0.52795 0.42084 0.55261 0.42153 0.57761 0.42824 C 0.61719 0.42686 0.63559 0.42778 0.66806 0.4176 C 0.67448 0.41158 0.68125 0.40926 0.68889 0.40672 C 0.69497 0.39861 0.69722 0.39954 0.70504 0.39607 C 0.70834 0.39306 0.71146 0.39028 0.71476 0.38727 C 0.71632 0.38588 0.71962 0.38311 0.71962 0.38334 C 0.73021 0.36158 0.72761 0.36412 0.72761 0.33148 " pathEditMode="relative" rAng="0" ptsTypes="fffffffffffffffffffffffffffffff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0" y="197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423 -0.00579 0.03698 0.00208 0.0526 0.00347 C 0.09201 0.01019 0.07361 0.00718 0.10781 0.01227 C 0.12812 0.01898 0.14896 0.02384 0.16979 0.02639 C 0.22812 0.0419 0.28663 0.05995 0.34201 0.08958 C 0.36146 0.1 0.37986 0.11227 0.39861 0.12454 C 0.41232 0.13357 0.42708 0.13982 0.4408 0.14907 C 0.45677 0.15972 0.47257 0.1713 0.48941 0.17894 C 0.49861 0.18912 0.5085 0.19514 0.5184 0.20347 C 0.52708 0.21088 0.5335 0.21829 0.5434 0.22292 C 0.54514 0.22454 0.5467 0.22662 0.54861 0.22801 C 0.54982 0.22894 0.55156 0.2287 0.5526 0.22986 C 0.55382 0.23125 0.55399 0.2338 0.55521 0.23519 C 0.5585 0.23866 0.56701 0.24028 0.56701 0.24028 C 0.57083 0.24537 0.57552 0.25232 0.58021 0.2544 C 0.58159 0.25671 0.58246 0.25949 0.5842 0.26134 C 0.58524 0.2625 0.58715 0.26204 0.58819 0.26319 C 0.61284 0.29051 0.59201 0.27199 0.60399 0.28241 C 0.60486 0.28426 0.60538 0.28634 0.60659 0.28773 C 0.60764 0.28889 0.60955 0.28819 0.61059 0.28958 C 0.61198 0.29144 0.61198 0.29444 0.61319 0.29653 C 0.61597 0.30093 0.62135 0.30556 0.625 0.3088 C 0.62725 0.31898 0.63993 0.33032 0.64739 0.33333 C 0.65 0.33565 0.65416 0.33634 0.65521 0.34028 C 0.65573 0.34213 0.65555 0.34421 0.65659 0.3456 C 0.65781 0.34722 0.66649 0.35185 0.6684 0.35255 C 0.67222 0.3581 0.68489 0.36435 0.6908 0.36667 C 0.70521 0.36551 0.70868 0.36806 0.7184 0.35972 C 0.72031 0.35579 0.72326 0.35301 0.725 0.34907 C 0.72587 0.34699 0.72552 0.34421 0.72621 0.34213 C 0.72691 0.34005 0.72812 0.33866 0.72899 0.33681 C 0.73021 0.32986 0.73159 0.32477 0.73159 0.31759 " pathEditMode="relative" ptsTypes="fffffffffffffffffffffffffffffff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3" grpId="0" animBg="1"/>
      <p:bldP spid="14" grpId="0" animBg="1"/>
      <p:bldP spid="17" grpId="0" uiExpand="1" build="allAtOnce" animBg="1"/>
      <p:bldP spid="18" grpId="0" uiExpand="1" build="allAtOnce" animBg="1"/>
      <p:bldP spid="19" grpId="0" uiExpand="1" build="allAtOnce" animBg="1"/>
      <p:bldP spid="22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797229"/>
            <a:ext cx="1588" cy="6072230"/>
          </a:xfrm>
          <a:prstGeom prst="bentConnector3">
            <a:avLst>
              <a:gd name="adj1" fmla="val 103820498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1404452"/>
            <a:ext cx="1588" cy="4857784"/>
          </a:xfrm>
          <a:prstGeom prst="bentConnector3">
            <a:avLst>
              <a:gd name="adj1" fmla="val 49406753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547196"/>
            <a:ext cx="1588" cy="4857784"/>
          </a:xfrm>
          <a:prstGeom prst="bentConnector3">
            <a:avLst>
              <a:gd name="adj1" fmla="val 42537041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-60027"/>
            <a:ext cx="1588" cy="6072230"/>
          </a:xfrm>
          <a:prstGeom prst="bentConnector3">
            <a:avLst>
              <a:gd name="adj1" fmla="val 84792533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5131370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4286256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14678" y="198809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28860" y="1285860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2976088"/>
            <a:ext cx="2428892" cy="85725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2976088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64638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32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GOSP.</a:t>
            </a:r>
            <a:endParaRPr kumimoji="0" lang="hr-HR" sz="32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571472" y="5357826"/>
            <a:ext cx="2928958" cy="1296000"/>
          </a:xfrm>
          <a:prstGeom prst="wedgeRoundRectCallout">
            <a:avLst>
              <a:gd name="adj1" fmla="val 47055"/>
              <a:gd name="adj2" fmla="val -107320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3671562"/>
            <a:ext cx="3643306" cy="1200434"/>
          </a:xfrm>
          <a:prstGeom prst="wedgeRoundRectCallout">
            <a:avLst>
              <a:gd name="adj1" fmla="val -36825"/>
              <a:gd name="adj2" fmla="val 97641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animBg="1"/>
      <p:bldP spid="9" grpId="0" animBg="1"/>
      <p:bldP spid="45" grpId="0" uiExpand="1" build="allAtOnce" animBg="1"/>
      <p:bldP spid="46" grpId="0" uiExpand="1" build="allAtOnce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2297427"/>
            <a:ext cx="1588" cy="6072230"/>
          </a:xfrm>
          <a:prstGeom prst="bentConnector3">
            <a:avLst>
              <a:gd name="adj1" fmla="val 65158396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4679157" y="2904650"/>
            <a:ext cx="1588" cy="4857784"/>
          </a:xfrm>
          <a:prstGeom prst="bentConnector3">
            <a:avLst>
              <a:gd name="adj1" fmla="val 3130964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V="1">
            <a:off x="4679157" y="2047394"/>
            <a:ext cx="1588" cy="4857784"/>
          </a:xfrm>
          <a:prstGeom prst="bentConnector3">
            <a:avLst>
              <a:gd name="adj1" fmla="val 21972047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1440171"/>
            <a:ext cx="1588" cy="6072230"/>
          </a:xfrm>
          <a:prstGeom prst="bentConnector3">
            <a:avLst>
              <a:gd name="adj1" fmla="val 56824199"/>
            </a:avLst>
          </a:prstGeom>
          <a:ln w="57150">
            <a:solidFill>
              <a:srgbClr val="92D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176" y="6060064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94576" y="5476418"/>
            <a:ext cx="15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54213" y="377404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54759" y="3214686"/>
            <a:ext cx="44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4476286"/>
            <a:ext cx="2428892" cy="857256"/>
          </a:xfrm>
          <a:prstGeom prst="rect">
            <a:avLst/>
          </a:prstGeom>
          <a:solidFill>
            <a:srgbClr val="CC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KUĆANSTVA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4476286"/>
            <a:ext cx="2428892" cy="85725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POSLOVNE ORGANIZACIJE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192630"/>
            <a:ext cx="9144000" cy="50006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8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KRUŽNI TIJEK EKONOMSKIH AKTIVNOSTI U GOSPODARSTVU</a:t>
            </a:r>
            <a:endParaRPr kumimoji="0" lang="hr-HR" sz="28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1438" y="642918"/>
            <a:ext cx="9001156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14480" y="928670"/>
            <a:ext cx="5929354" cy="612000"/>
          </a:xfrm>
          <a:prstGeom prst="rect">
            <a:avLst/>
          </a:prstGeom>
          <a:solidFill>
            <a:srgbClr val="06520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TEMELJNI EKONOMSKI SUBJEKTI NA TRŽIŠTU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28" name="Shape 27"/>
          <p:cNvCxnSpPr>
            <a:stCxn id="21" idx="3"/>
          </p:cNvCxnSpPr>
          <p:nvPr/>
        </p:nvCxnSpPr>
        <p:spPr>
          <a:xfrm>
            <a:off x="7643834" y="1234670"/>
            <a:ext cx="500066" cy="3194462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21" idx="1"/>
          </p:cNvCxnSpPr>
          <p:nvPr/>
        </p:nvCxnSpPr>
        <p:spPr>
          <a:xfrm rot="10800000" flipV="1">
            <a:off x="1285852" y="1234670"/>
            <a:ext cx="428628" cy="3194460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ine Callout 2 31"/>
          <p:cNvSpPr/>
          <p:nvPr/>
        </p:nvSpPr>
        <p:spPr>
          <a:xfrm>
            <a:off x="972000" y="1763668"/>
            <a:ext cx="3600000" cy="1368000"/>
          </a:xfrm>
          <a:prstGeom prst="borderCallout2">
            <a:avLst>
              <a:gd name="adj1" fmla="val 47579"/>
              <a:gd name="adj2" fmla="val 1074"/>
              <a:gd name="adj3" fmla="val 47907"/>
              <a:gd name="adj4" fmla="val -6956"/>
              <a:gd name="adj5" fmla="val 192147"/>
              <a:gd name="adj6" fmla="val -682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hr-H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hr-HR" sz="2600" b="1" dirty="0" smtClean="0">
                <a:solidFill>
                  <a:srgbClr val="FF0000"/>
                </a:solidFill>
              </a:rPr>
              <a:t>NOSITELJ PROIZVODNJE </a:t>
            </a:r>
            <a:r>
              <a:rPr lang="hr-HR" sz="2000" dirty="0" smtClean="0">
                <a:solidFill>
                  <a:schemeClr val="bg1"/>
                </a:solidFill>
              </a:rPr>
              <a:t>dobara i usluga </a:t>
            </a:r>
            <a:r>
              <a:rPr lang="hr-HR" sz="2000" i="1" dirty="0" smtClean="0">
                <a:solidFill>
                  <a:schemeClr val="bg1"/>
                </a:solidFill>
              </a:rPr>
              <a:t>(kako bi proizvodili moraju </a:t>
            </a:r>
            <a:r>
              <a:rPr lang="hr-HR" sz="2000" b="1" i="1" dirty="0" smtClean="0">
                <a:solidFill>
                  <a:schemeClr val="bg1"/>
                </a:solidFill>
              </a:rPr>
              <a:t>kupovati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)</a:t>
            </a:r>
            <a:endParaRPr lang="hr-HR" sz="20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Line Callout 2 33"/>
          <p:cNvSpPr/>
          <p:nvPr/>
        </p:nvSpPr>
        <p:spPr>
          <a:xfrm>
            <a:off x="4714876" y="1763668"/>
            <a:ext cx="3600000" cy="1368000"/>
          </a:xfrm>
          <a:prstGeom prst="borderCallout2">
            <a:avLst>
              <a:gd name="adj1" fmla="val 50947"/>
              <a:gd name="adj2" fmla="val 99409"/>
              <a:gd name="adj3" fmla="val 50978"/>
              <a:gd name="adj4" fmla="val 106162"/>
              <a:gd name="adj5" fmla="val 194790"/>
              <a:gd name="adj6" fmla="val 105864"/>
            </a:avLst>
          </a:prstGeom>
          <a:solidFill>
            <a:schemeClr val="tx1"/>
          </a:solidFill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52000" indent="-252000"/>
            <a:r>
              <a:rPr lang="pl-PL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pl-PL" sz="2600" b="1" smtClean="0">
                <a:solidFill>
                  <a:srgbClr val="FF0000"/>
                </a:solidFill>
              </a:rPr>
              <a:t>NOSITELJ POTRAŽNJE </a:t>
            </a:r>
            <a:r>
              <a:rPr lang="pl-PL" sz="2000" smtClean="0">
                <a:solidFill>
                  <a:schemeClr val="bg1"/>
                </a:solidFill>
              </a:rPr>
              <a:t>dobara i usluga </a:t>
            </a:r>
            <a:r>
              <a:rPr lang="pl-PL" sz="2000" i="1" smtClean="0">
                <a:solidFill>
                  <a:schemeClr val="bg1"/>
                </a:solidFill>
              </a:rPr>
              <a:t>(</a:t>
            </a:r>
            <a:r>
              <a:rPr lang="pl-PL" sz="2000" b="1" i="1" smtClean="0">
                <a:solidFill>
                  <a:schemeClr val="bg1"/>
                </a:solidFill>
              </a:rPr>
              <a:t>pr</a:t>
            </a:r>
            <a:r>
              <a:rPr lang="hr-HR" sz="2000" b="1" i="1" dirty="0" smtClean="0">
                <a:solidFill>
                  <a:schemeClr val="bg1"/>
                </a:solidFill>
              </a:rPr>
              <a:t>odaju činitelje proizvodnje</a:t>
            </a:r>
            <a:r>
              <a:rPr lang="hr-HR" sz="2000" i="1" dirty="0" smtClean="0">
                <a:solidFill>
                  <a:schemeClr val="bg1"/>
                </a:solidFill>
              </a:rPr>
              <a:t> (rad i dr.) a </a:t>
            </a:r>
            <a:r>
              <a:rPr lang="hr-HR" sz="2000" b="1" i="1" dirty="0" smtClean="0">
                <a:solidFill>
                  <a:schemeClr val="bg1"/>
                </a:solidFill>
              </a:rPr>
              <a:t>kupuju</a:t>
            </a:r>
            <a:r>
              <a:rPr lang="hr-HR" sz="2000" i="1" dirty="0" smtClean="0">
                <a:solidFill>
                  <a:schemeClr val="bg1"/>
                </a:solidFill>
              </a:rPr>
              <a:t> dobra i usluge)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642910" y="5429264"/>
            <a:ext cx="2928958" cy="1296000"/>
          </a:xfrm>
          <a:prstGeom prst="wedgeRoundRectCallout">
            <a:avLst>
              <a:gd name="adj1" fmla="val 62219"/>
              <a:gd name="adj2" fmla="val -148646"/>
              <a:gd name="adj3" fmla="val 16667"/>
            </a:avLst>
          </a:prstGeom>
          <a:solidFill>
            <a:srgbClr val="C00000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DOBARA</a:t>
            </a:r>
          </a:p>
          <a:p>
            <a:pPr marL="252000" indent="-252000" algn="ctr"/>
            <a:r>
              <a:rPr lang="it-IT" sz="20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mijenja</a:t>
            </a:r>
            <a:r>
              <a:rPr lang="it-IT" sz="2000" i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</a:p>
          <a:p>
            <a:pPr marL="252000" indent="-252000" algn="ctr"/>
            <a:r>
              <a:rPr lang="it-IT" sz="2000" i="1" smtClean="0">
                <a:solidFill>
                  <a:schemeClr val="tx1"/>
                </a:solidFill>
              </a:rPr>
              <a:t>(novi proizvodi)</a:t>
            </a:r>
            <a:endParaRPr lang="hr-HR" sz="20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5357818" y="5429264"/>
            <a:ext cx="3636000" cy="1296000"/>
          </a:xfrm>
          <a:prstGeom prst="wedgeRoundRectCallout">
            <a:avLst>
              <a:gd name="adj1" fmla="val -63045"/>
              <a:gd name="adj2" fmla="val -191754"/>
              <a:gd name="adj3" fmla="val 16667"/>
            </a:avLst>
          </a:prstGeom>
          <a:solidFill>
            <a:srgbClr val="35961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TIJEK NOVCA</a:t>
            </a:r>
          </a:p>
          <a:p>
            <a:pPr marL="252000" indent="-252000" algn="ctr"/>
            <a:r>
              <a:rPr lang="hr-HR" sz="20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ostaje isti </a:t>
            </a:r>
            <a:r>
              <a:rPr lang="hr-HR" sz="2000" i="1" dirty="0" smtClean="0">
                <a:solidFill>
                  <a:schemeClr val="tx1"/>
                </a:solidFill>
              </a:rPr>
              <a:t>jer se novac ne uništava već iznova posreduje</a:t>
            </a:r>
            <a:endParaRPr lang="hr-H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9" grpId="0" build="allAtOnce"/>
      <p:bldP spid="40" grpId="0" build="allAtOnce"/>
      <p:bldP spid="8" grpId="0" build="allAtOnce" animBg="1"/>
      <p:bldP spid="9" grpId="0" build="allAtOnce" animBg="1"/>
      <p:bldP spid="21" grpId="0" build="allAtOnce" animBg="1"/>
      <p:bldP spid="32" grpId="0" build="allAtOnce" animBg="1"/>
      <p:bldP spid="34" grpId="0" build="allAtOnce" animBg="1"/>
      <p:bldP spid="45" grpId="0" build="allAtOnce" animBg="1"/>
      <p:bldP spid="46" grpId="0" build="allAtOnce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/>
          <p:nvPr/>
        </p:nvGrpSpPr>
        <p:grpSpPr>
          <a:xfrm>
            <a:off x="2143901" y="3070484"/>
            <a:ext cx="5071305" cy="858584"/>
            <a:chOff x="1643041" y="2902479"/>
            <a:chExt cx="6073025" cy="1028178"/>
          </a:xfrm>
        </p:grpSpPr>
        <p:cxnSp>
          <p:nvCxnSpPr>
            <p:cNvPr id="73" name="Curved Connector 72"/>
            <p:cNvCxnSpPr/>
            <p:nvPr/>
          </p:nvCxnSpPr>
          <p:spPr>
            <a:xfrm rot="16200000" flipV="1">
              <a:off x="4679157" y="-132842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/>
            <p:cNvCxnSpPr/>
            <p:nvPr/>
          </p:nvCxnSpPr>
          <p:spPr>
            <a:xfrm rot="16200000" flipH="1">
              <a:off x="4678362" y="893748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6848888" y="5572140"/>
            <a:ext cx="210826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života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0042" y="5500702"/>
            <a:ext cx="221086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prihodi od prodaje</a:t>
            </a:r>
          </a:p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dobara </a:t>
            </a:r>
          </a:p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usluga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42" y="214290"/>
            <a:ext cx="244169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potražnja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troškovi proizvodnje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43702" y="214290"/>
            <a:ext cx="231345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ponuda činitelja </a:t>
            </a:r>
            <a:b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proizvodnje</a:t>
            </a:r>
          </a:p>
          <a:p>
            <a:pPr algn="ctr">
              <a:spcBef>
                <a:spcPts val="1200"/>
              </a:spcBef>
            </a:pPr>
            <a:r>
              <a:rPr lang="hr-H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dohodak potrošača</a:t>
            </a:r>
            <a:endParaRPr lang="hr-H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75"/>
          <p:cNvGrpSpPr/>
          <p:nvPr/>
        </p:nvGrpSpPr>
        <p:grpSpPr>
          <a:xfrm>
            <a:off x="1643042" y="3071016"/>
            <a:ext cx="6072230" cy="859638"/>
            <a:chOff x="1643042" y="3071016"/>
            <a:chExt cx="6072230" cy="859638"/>
          </a:xfrm>
        </p:grpSpPr>
        <p:cxnSp>
          <p:nvCxnSpPr>
            <p:cNvPr id="32" name="Curved Connector 31"/>
            <p:cNvCxnSpPr/>
            <p:nvPr/>
          </p:nvCxnSpPr>
          <p:spPr>
            <a:xfrm rot="5400000" flipH="1" flipV="1">
              <a:off x="4678363" y="3569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/>
            <p:nvPr/>
          </p:nvCxnSpPr>
          <p:spPr>
            <a:xfrm rot="5400000">
              <a:off x="4678363" y="893745"/>
              <a:ext cx="1588" cy="6072230"/>
            </a:xfrm>
            <a:prstGeom prst="curvedConnector3">
              <a:avLst>
                <a:gd name="adj1" fmla="val 154561887"/>
              </a:avLst>
            </a:prstGeom>
            <a:ln w="20320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6500826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43042" y="3071810"/>
            <a:ext cx="12144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3240" y="500042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činitelja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240" y="5929330"/>
            <a:ext cx="3000396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tržište proizvoda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5400000">
            <a:off x="4679157" y="892951"/>
            <a:ext cx="1588" cy="6072230"/>
          </a:xfrm>
          <a:prstGeom prst="bentConnector3">
            <a:avLst>
              <a:gd name="adj1" fmla="val 87888063"/>
            </a:avLst>
          </a:prstGeom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4" idx="2"/>
            <a:endCxn id="23" idx="2"/>
          </p:cNvCxnSpPr>
          <p:nvPr/>
        </p:nvCxnSpPr>
        <p:spPr>
          <a:xfrm rot="16200000" flipH="1">
            <a:off x="4679157" y="1500174"/>
            <a:ext cx="1588" cy="4857784"/>
          </a:xfrm>
          <a:prstGeom prst="bentConnector3">
            <a:avLst>
              <a:gd name="adj1" fmla="val 457051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0"/>
            <a:endCxn id="24" idx="0"/>
          </p:cNvCxnSpPr>
          <p:nvPr/>
        </p:nvCxnSpPr>
        <p:spPr>
          <a:xfrm rot="16200000" flipV="1">
            <a:off x="4679157" y="642918"/>
            <a:ext cx="1588" cy="4857784"/>
          </a:xfrm>
          <a:prstGeom prst="bentConnector3">
            <a:avLst>
              <a:gd name="adj1" fmla="val 34852215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0"/>
            <a:endCxn id="8" idx="0"/>
          </p:cNvCxnSpPr>
          <p:nvPr/>
        </p:nvCxnSpPr>
        <p:spPr>
          <a:xfrm rot="5400000" flipH="1" flipV="1">
            <a:off x="4679157" y="35695"/>
            <a:ext cx="1588" cy="6072230"/>
          </a:xfrm>
          <a:prstGeom prst="bentConnector3">
            <a:avLst>
              <a:gd name="adj1" fmla="val 77280944"/>
            </a:avLst>
          </a:prstGeom>
          <a:ln w="571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57065" y="49884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01811" y="4286256"/>
            <a:ext cx="17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dobra i usluge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68250" y="213097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zemlja, rad, financijski kapital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5984" y="1428736"/>
            <a:ext cx="499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novac (renta, nadnice, plaća, kamate, profit)</a:t>
            </a:r>
            <a:endParaRPr lang="hr-H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082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KUĆANSTVA</a:t>
            </a:r>
            <a:endParaRPr lang="hr-HR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596" y="3071810"/>
            <a:ext cx="2428892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POSLOVNE ORGANIZACIJE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5" grpId="1" build="allAtOnce"/>
      <p:bldP spid="36" grpId="0" build="allAtOnce"/>
      <p:bldP spid="36" grpId="1" build="allAtOnce"/>
      <p:bldP spid="39" grpId="0" build="allAtOnce"/>
      <p:bldP spid="39" grpId="1" build="allAtOnce"/>
      <p:bldP spid="40" grpId="0" build="allAtOnce"/>
      <p:bldP spid="40" grpId="1" build="allAtOnce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7154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32" cy="5857916"/>
          </a:xfrm>
        </p:spPr>
        <p:txBody>
          <a:bodyPr>
            <a:normAutofit/>
          </a:bodyPr>
          <a:lstStyle/>
          <a:p>
            <a:pPr marL="360000" indent="-360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osnovni makroekonomski pokazatelji gospodarstva: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nezaposlenosti</a:t>
            </a:r>
          </a:p>
          <a:p>
            <a:pPr marL="1044000" lvl="2" indent="-360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stopa inflacije</a:t>
            </a:r>
          </a:p>
          <a:p>
            <a:pPr marL="360000" indent="-360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n-lt"/>
              </a:rPr>
              <a:t>uloga države je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kontrolirati</a:t>
            </a:r>
            <a:r>
              <a:rPr lang="hr-HR" dirty="0" smtClean="0">
                <a:latin typeface="+mn-lt"/>
              </a:rPr>
              <a:t> navedene pokazatelje</a:t>
            </a:r>
          </a:p>
          <a:p>
            <a:pPr marL="360000" indent="-360000">
              <a:spcBef>
                <a:spcPts val="3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NACIONALNI PROIZVOD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(output) </a:t>
            </a:r>
            <a:r>
              <a:rPr lang="hr-HR" sz="2400" dirty="0" smtClean="0">
                <a:latin typeface="+mn-lt"/>
              </a:rPr>
              <a:t>– mjera ukupne gospodarske aktivnosti, tj. ukupnog proizvoda nekog gospodarstva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BDP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Bruto Domaći Proizvod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400" dirty="0" smtClean="0">
                <a:latin typeface="+mn-lt"/>
              </a:rPr>
              <a:t>GDP </a:t>
            </a:r>
            <a:r>
              <a:rPr lang="hr-HR" sz="2400" i="1" dirty="0" smtClean="0">
                <a:latin typeface="+mn-lt"/>
              </a:rPr>
              <a:t>- Gross Domestic Product)</a:t>
            </a:r>
          </a:p>
          <a:p>
            <a:pPr marL="792000" lvl="1" indent="-288000">
              <a:lnSpc>
                <a:spcPts val="28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uključuje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stranih investicija u domaću privredu</a:t>
            </a:r>
            <a:r>
              <a:rPr lang="hr-HR" sz="2200" dirty="0" smtClean="0">
                <a:latin typeface="+mn-lt"/>
              </a:rPr>
              <a:t> ali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isključuje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vrijednost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domaćih investicija u inozemstvu</a:t>
            </a:r>
            <a:r>
              <a:rPr lang="hr-HR" sz="2200" b="1" i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i="1" dirty="0" smtClean="0">
                <a:latin typeface="+mn-lt"/>
              </a:rPr>
              <a:t>– npr. Toyota otvori novu tvornicu automobila u SAD-u, ta investicija ide u američki ali ne i japanski BDP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" y="142852"/>
            <a:ext cx="9092997" cy="642942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25" name="Straight Connector 24"/>
          <p:cNvCxnSpPr/>
          <p:nvPr/>
        </p:nvCxnSpPr>
        <p:spPr>
          <a:xfrm rot="5400000" flipH="1" flipV="1">
            <a:off x="2082238" y="3136100"/>
            <a:ext cx="5845388" cy="176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 flipV="1">
            <a:off x="325475" y="2540663"/>
            <a:ext cx="8740405" cy="10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68800" y="2226350"/>
            <a:ext cx="1009088" cy="3385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70 godina</a:t>
            </a:r>
            <a:endParaRPr kumimoji="0" lang="hr-HR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647189" y="4867747"/>
            <a:ext cx="1117365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12 000 $</a:t>
            </a:r>
            <a:endParaRPr kumimoji="0" lang="hr-HR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877" y="0"/>
            <a:ext cx="9243988" cy="6741368"/>
            <a:chOff x="6877" y="0"/>
            <a:chExt cx="9243988" cy="6741368"/>
          </a:xfrm>
        </p:grpSpPr>
        <p:sp>
          <p:nvSpPr>
            <p:cNvPr id="5" name="Rectangle 4"/>
            <p:cNvSpPr/>
            <p:nvPr/>
          </p:nvSpPr>
          <p:spPr>
            <a:xfrm>
              <a:off x="6877" y="0"/>
              <a:ext cx="4421107" cy="6741368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27985" y="2132856"/>
              <a:ext cx="4822880" cy="4608512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27985" y="0"/>
              <a:ext cx="4822880" cy="33265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532441" y="332656"/>
              <a:ext cx="718424" cy="180020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628871" y="332656"/>
            <a:ext cx="4335617" cy="18002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33" t="2481" r="5179" b="67191"/>
          <a:stretch/>
        </p:blipFill>
        <p:spPr>
          <a:xfrm>
            <a:off x="83228" y="2420666"/>
            <a:ext cx="8972836" cy="4248694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</p:pic>
      <p:sp>
        <p:nvSpPr>
          <p:cNvPr id="9" name="Rectangle 8"/>
          <p:cNvSpPr/>
          <p:nvPr/>
        </p:nvSpPr>
        <p:spPr>
          <a:xfrm>
            <a:off x="4211960" y="3663733"/>
            <a:ext cx="534221" cy="196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4" name="Rectangle 33"/>
          <p:cNvSpPr/>
          <p:nvPr/>
        </p:nvSpPr>
        <p:spPr>
          <a:xfrm>
            <a:off x="2655280" y="4699990"/>
            <a:ext cx="544959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5" name="Rectangle 34"/>
          <p:cNvSpPr/>
          <p:nvPr/>
        </p:nvSpPr>
        <p:spPr>
          <a:xfrm>
            <a:off x="3581387" y="5030707"/>
            <a:ext cx="859297" cy="22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6" name="Rectangle 35"/>
          <p:cNvSpPr/>
          <p:nvPr/>
        </p:nvSpPr>
        <p:spPr>
          <a:xfrm>
            <a:off x="1115616" y="5236101"/>
            <a:ext cx="586912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9249" y="4209780"/>
            <a:ext cx="808009" cy="284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38" name="Rectangle 37"/>
          <p:cNvSpPr/>
          <p:nvPr/>
        </p:nvSpPr>
        <p:spPr>
          <a:xfrm>
            <a:off x="1842046" y="4830207"/>
            <a:ext cx="504056" cy="210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rgbClr val="FF0000"/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47547"/>
              </p:ext>
            </p:extLst>
          </p:nvPr>
        </p:nvGraphicFramePr>
        <p:xfrm>
          <a:off x="107504" y="116632"/>
          <a:ext cx="4176464" cy="226864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044116"/>
                <a:gridCol w="1044116"/>
                <a:gridCol w="1044116"/>
                <a:gridCol w="1044116"/>
              </a:tblGrid>
              <a:tr h="304997"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BDP/</a:t>
                      </a:r>
                      <a:r>
                        <a:rPr lang="hr-HR" sz="1200" dirty="0" err="1" smtClean="0"/>
                        <a:t>per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baseline="0" dirty="0" err="1" smtClean="0"/>
                        <a:t>capita</a:t>
                      </a:r>
                      <a:r>
                        <a:rPr lang="hr-HR" sz="1200" baseline="0" dirty="0" smtClean="0"/>
                        <a:t> (USD)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1998.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2008.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2018.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Slovenija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17 748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26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756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25 386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Mađarska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12 319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16 746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smtClean="0"/>
                        <a:t>18 628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5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500" b="1" dirty="0">
                        <a:solidFill>
                          <a:srgbClr val="FF0000"/>
                        </a:solidFill>
                      </a:endParaRPr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smtClean="0"/>
                        <a:t>Crna</a:t>
                      </a:r>
                      <a:r>
                        <a:rPr lang="hr-HR" sz="1500" baseline="0" smtClean="0"/>
                        <a:t> Gora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6 637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810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11 094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BiH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smtClean="0"/>
                        <a:t>5 251</a:t>
                      </a:r>
                      <a:endParaRPr lang="hr-HR" sz="1500" dirty="0" smtClean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7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740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9 257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  <a:tr h="304997">
                <a:tc>
                  <a:txBody>
                    <a:bodyPr/>
                    <a:lstStyle/>
                    <a:p>
                      <a:pPr algn="r"/>
                      <a:r>
                        <a:rPr lang="hr-HR" sz="1500" dirty="0" smtClean="0"/>
                        <a:t>Srbija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8 133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dirty="0" smtClean="0"/>
                        <a:t>9</a:t>
                      </a:r>
                      <a:r>
                        <a:rPr lang="hr-HR" sz="1500" baseline="0" dirty="0" smtClean="0"/>
                        <a:t> </a:t>
                      </a:r>
                      <a:r>
                        <a:rPr lang="hr-HR" sz="1500" dirty="0" smtClean="0"/>
                        <a:t>878</a:t>
                      </a:r>
                    </a:p>
                  </a:txBody>
                  <a:tcPr marL="72905" marR="72905" marT="36452" marB="36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500" dirty="0" smtClean="0"/>
                        <a:t>10 769 </a:t>
                      </a:r>
                      <a:endParaRPr lang="hr-HR" sz="1500" dirty="0"/>
                    </a:p>
                  </a:txBody>
                  <a:tcPr marL="72905" marR="72905" marT="36452" marB="36452" anchor="ctr"/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7330685" y="6298552"/>
            <a:ext cx="1613050" cy="244435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hr-HR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Gapminder</a:t>
            </a:r>
            <a:endParaRPr lang="hr-HR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7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build="allAtOnce"/>
      <p:bldP spid="9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0" y="371406"/>
            <a:ext cx="9093140" cy="5793898"/>
            <a:chOff x="0" y="323681"/>
            <a:chExt cx="9093140" cy="5793898"/>
          </a:xfrm>
        </p:grpSpPr>
        <p:pic>
          <p:nvPicPr>
            <p:cNvPr id="2049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237" b="-5381"/>
            <a:stretch/>
          </p:blipFill>
          <p:spPr bwMode="auto">
            <a:xfrm>
              <a:off x="107504" y="323681"/>
              <a:ext cx="8928843" cy="57938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107504" y="332656"/>
              <a:ext cx="8928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Kretanje BDP/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per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capita</a:t>
              </a:r>
              <a:r>
                <a:rPr lang="hr-HR" sz="24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po PPP-u (1945. – 2018.), </a:t>
              </a:r>
              <a:r>
                <a:rPr lang="hr-HR" sz="24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izvor: </a:t>
              </a:r>
              <a:r>
                <a:rPr lang="hr-HR" sz="2400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Gapminder</a:t>
              </a:r>
              <a:endPara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836712"/>
              <a:ext cx="68107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USD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104457" y="5797992"/>
              <a:ext cx="98868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hr-HR" sz="1400" i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godina</a:t>
              </a:r>
              <a:endParaRPr lang="hr-HR" sz="1400" i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5259712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6798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68344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276776" y="997865"/>
            <a:ext cx="0" cy="467064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036710"/>
              </p:ext>
            </p:extLst>
          </p:nvPr>
        </p:nvGraphicFramePr>
        <p:xfrm>
          <a:off x="611560" y="1892549"/>
          <a:ext cx="3312368" cy="18139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{91EBBBCC-DAD2-459C-BE2E-F6DE35CF9A28}</a:tableStyleId>
              </a:tblPr>
              <a:tblGrid>
                <a:gridCol w="828092"/>
                <a:gridCol w="828092"/>
                <a:gridCol w="828092"/>
                <a:gridCol w="828092"/>
              </a:tblGrid>
              <a:tr h="347906">
                <a:tc>
                  <a:txBody>
                    <a:bodyPr/>
                    <a:lstStyle/>
                    <a:p>
                      <a:pPr algn="ctr"/>
                      <a:r>
                        <a:rPr lang="hr-HR" sz="1000" dirty="0" smtClean="0"/>
                        <a:t>BDP/</a:t>
                      </a:r>
                      <a:r>
                        <a:rPr lang="hr-HR" sz="1000" dirty="0" err="1" smtClean="0"/>
                        <a:t>per</a:t>
                      </a:r>
                      <a:r>
                        <a:rPr lang="hr-HR" sz="1000" baseline="0" dirty="0" smtClean="0"/>
                        <a:t> </a:t>
                      </a:r>
                      <a:r>
                        <a:rPr lang="hr-HR" sz="1000" baseline="0" dirty="0" err="1" smtClean="0"/>
                        <a:t>capita</a:t>
                      </a:r>
                      <a:r>
                        <a:rPr lang="hr-HR" sz="1000" baseline="0" dirty="0" smtClean="0"/>
                        <a:t> (USD)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1998.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2008.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2018.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Slovenija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17 748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26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756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25 386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Mađarska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12 319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16 746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smtClean="0"/>
                        <a:t>18 628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Hrvatska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1" smtClean="0">
                          <a:solidFill>
                            <a:srgbClr val="FF0000"/>
                          </a:solidFill>
                        </a:rPr>
                        <a:t>10 226</a:t>
                      </a:r>
                      <a:endParaRPr lang="hr-HR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14 918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1" dirty="0" smtClean="0">
                          <a:solidFill>
                            <a:srgbClr val="FF0000"/>
                          </a:solidFill>
                        </a:rPr>
                        <a:t>14 825</a:t>
                      </a:r>
                      <a:endParaRPr lang="hr-H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smtClean="0"/>
                        <a:t>Crna</a:t>
                      </a:r>
                      <a:r>
                        <a:rPr lang="hr-HR" sz="1200" baseline="0" smtClean="0"/>
                        <a:t> Gora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6 637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810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11 094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BiH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smtClean="0"/>
                        <a:t>5 251</a:t>
                      </a:r>
                      <a:endParaRPr lang="hr-HR" sz="1200" dirty="0" smtClean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7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740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9 257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  <a:tr h="241894">
                <a:tc>
                  <a:txBody>
                    <a:bodyPr/>
                    <a:lstStyle/>
                    <a:p>
                      <a:pPr algn="r"/>
                      <a:r>
                        <a:rPr lang="hr-HR" sz="1200" dirty="0" smtClean="0"/>
                        <a:t>Srbija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8 133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dirty="0" smtClean="0"/>
                        <a:t>9</a:t>
                      </a:r>
                      <a:r>
                        <a:rPr lang="hr-HR" sz="1200" baseline="0" dirty="0" smtClean="0"/>
                        <a:t> </a:t>
                      </a:r>
                      <a:r>
                        <a:rPr lang="hr-HR" sz="1200" dirty="0" smtClean="0"/>
                        <a:t>878</a:t>
                      </a:r>
                    </a:p>
                  </a:txBody>
                  <a:tcPr marL="57821" marR="57821" marT="28910" marB="28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10 769 </a:t>
                      </a:r>
                      <a:endParaRPr lang="hr-HR" sz="1200" dirty="0"/>
                    </a:p>
                  </a:txBody>
                  <a:tcPr marL="57821" marR="57821" marT="28910" marB="2891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97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" r="11070" b="11272"/>
          <a:stretch/>
        </p:blipFill>
        <p:spPr bwMode="auto">
          <a:xfrm>
            <a:off x="66377" y="836712"/>
            <a:ext cx="897011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4128" y="951111"/>
            <a:ext cx="811713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Kretanje rasta BDP-a (2001. – 2017.), izvor: 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779912" y="1488444"/>
            <a:ext cx="0" cy="263645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70" y="1212721"/>
            <a:ext cx="3494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20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20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0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36712"/>
            <a:ext cx="9501254" cy="6001338"/>
          </a:xfrm>
        </p:spPr>
        <p:txBody>
          <a:bodyPr>
            <a:noAutofit/>
          </a:bodyPr>
          <a:lstStyle/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NEZAPOSLENI </a:t>
            </a:r>
            <a:r>
              <a:rPr lang="hr-HR" sz="2400" dirty="0" smtClean="0">
                <a:latin typeface="+mj-lt"/>
              </a:rPr>
              <a:t>– </a:t>
            </a:r>
            <a:r>
              <a:rPr lang="de-AT" sz="2400" dirty="0" smtClean="0">
                <a:latin typeface="+mj-lt"/>
              </a:rPr>
              <a:t>oni radnici koji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žele raditi </a:t>
            </a:r>
            <a:r>
              <a:rPr lang="de-AT" sz="2400" dirty="0" smtClean="0">
                <a:latin typeface="+mj-lt"/>
              </a:rPr>
              <a:t>za određenu plaću, </a:t>
            </a:r>
            <a:r>
              <a:rPr lang="hr-HR" sz="2400" dirty="0" smtClean="0">
                <a:latin typeface="+mj-lt"/>
              </a:rPr>
              <a:t>prema</a:t>
            </a:r>
            <a:r>
              <a:rPr lang="de-AT" sz="2400" dirty="0" smtClean="0">
                <a:latin typeface="+mj-lt"/>
              </a:rPr>
              <a:t> svojoj </a:t>
            </a:r>
            <a:r>
              <a:rPr lang="hr-HR" sz="2400" dirty="0" smtClean="0">
                <a:latin typeface="+mj-lt"/>
              </a:rPr>
              <a:t>kvalifikaciji,</a:t>
            </a:r>
            <a:r>
              <a:rPr lang="de-AT" sz="2400" dirty="0" smtClean="0">
                <a:latin typeface="+mj-lt"/>
              </a:rPr>
              <a:t> ali </a:t>
            </a:r>
            <a:r>
              <a:rPr lang="de-A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 mogu naći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posao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RADNO AKTIVNO STANOVNIŠTVO </a:t>
            </a:r>
            <a:r>
              <a:rPr lang="hr-HR" sz="2400" dirty="0" smtClean="0">
                <a:solidFill>
                  <a:prstClr val="white"/>
                </a:solidFill>
                <a:latin typeface="+mj-lt"/>
              </a:rPr>
              <a:t>–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osobe starije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16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godina i mlađe od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65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muškarce, odnosno </a:t>
            </a:r>
            <a:r>
              <a:rPr lang="pl-PL" sz="2400" b="1" dirty="0" smtClean="0">
                <a:solidFill>
                  <a:srgbClr val="FFC000"/>
                </a:solidFill>
                <a:latin typeface="+mj-lt"/>
              </a:rPr>
              <a:t>60</a:t>
            </a:r>
            <a:r>
              <a:rPr lang="pl-PL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pl-PL" sz="2400" dirty="0" smtClean="0">
                <a:solidFill>
                  <a:prstClr val="white"/>
                </a:solidFill>
                <a:latin typeface="+mj-lt"/>
              </a:rPr>
              <a:t>za žene</a:t>
            </a:r>
            <a:endParaRPr lang="hr-HR" sz="2000" i="1" dirty="0" smtClean="0">
              <a:solidFill>
                <a:prstClr val="white"/>
              </a:solidFill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solidFill>
                  <a:prstClr val="white"/>
                </a:solidFill>
                <a:latin typeface="+mj-lt"/>
              </a:rPr>
              <a:t>pravo na mirovinu: M – 65 (45) i Ž – 60 (35), od 2033. g: M i Ž – 67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broj nezaposlenih </a:t>
            </a:r>
            <a:r>
              <a:rPr lang="hr-HR" sz="2400" dirty="0" smtClean="0">
                <a:latin typeface="+mj-lt"/>
              </a:rPr>
              <a:t>podijeljen s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ukupnim brojem radnika</a:t>
            </a:r>
            <a:r>
              <a:rPr lang="hr-HR" sz="2400" dirty="0" smtClean="0">
                <a:latin typeface="+mj-lt"/>
              </a:rPr>
              <a:t> (radno aktivnog stanovništva) izražen u postotcima –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stopa nezaposlenosti u RH </a:t>
            </a:r>
            <a:r>
              <a:rPr lang="hr-HR" sz="2000" i="1" dirty="0" smtClean="0">
                <a:latin typeface="+mj-lt"/>
              </a:rPr>
              <a:t>(8.2017.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10,9%</a:t>
            </a:r>
            <a:r>
              <a:rPr lang="hr-HR" sz="2000" i="1" dirty="0" smtClean="0">
                <a:latin typeface="+mj-lt"/>
              </a:rPr>
              <a:t>; 1.2018.</a:t>
            </a:r>
            <a:r>
              <a:rPr lang="hr-HR" sz="2000" b="1" i="1" dirty="0" smtClean="0">
                <a:latin typeface="+mj-lt"/>
              </a:rPr>
              <a:t> –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</a:rPr>
              <a:t>12,7%</a:t>
            </a:r>
            <a:r>
              <a:rPr lang="hr-HR" sz="2000" i="1" dirty="0" smtClean="0">
                <a:latin typeface="+mj-lt"/>
              </a:rPr>
              <a:t>)</a:t>
            </a:r>
            <a:endParaRPr lang="hr-HR" sz="18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NEZAPOSLENOSTI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FRIKCIJSKA </a:t>
            </a:r>
            <a:r>
              <a:rPr lang="hr-H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–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pl-PL" sz="2200" i="1" dirty="0" smtClean="0">
                <a:latin typeface="+mj-lt"/>
              </a:rPr>
              <a:t>posljedica kretanja ljudi iz jednog mjesta u drugo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STRUKTURNA </a:t>
            </a:r>
            <a:r>
              <a:rPr lang="hr-HR" dirty="0" smtClean="0">
                <a:latin typeface="+mj-lt"/>
              </a:rPr>
              <a:t>– </a:t>
            </a:r>
            <a:r>
              <a:rPr lang="pl-PL" sz="2200" i="1" dirty="0" smtClean="0">
                <a:latin typeface="+mj-lt"/>
              </a:rPr>
              <a:t>posljedica prevelike ponude u nekim granama i regijama </a:t>
            </a:r>
            <a:endParaRPr lang="hr-HR" sz="2200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CIKLIČKA </a:t>
            </a:r>
            <a:r>
              <a:rPr lang="hr-HR" i="1" dirty="0" smtClean="0">
                <a:latin typeface="+mj-lt"/>
              </a:rPr>
              <a:t>– </a:t>
            </a:r>
            <a:r>
              <a:rPr lang="hr-HR" sz="2200" i="1" dirty="0" smtClean="0">
                <a:latin typeface="+mj-lt"/>
              </a:rPr>
              <a:t>posljedica male potražnje za radnom snagom i velike ponude radne snage (povezana s krizom u gospodarstvu)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41" b="-7373"/>
          <a:stretch/>
        </p:blipFill>
        <p:spPr bwMode="auto">
          <a:xfrm>
            <a:off x="94131" y="525982"/>
            <a:ext cx="8957326" cy="56725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7504" y="591071"/>
            <a:ext cx="892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Stopa registrirane nezaposlenosti u Hrvatskoj (2000. – 2018.), </a:t>
            </a:r>
            <a:r>
              <a:rPr lang="hr-HR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67" y="744488"/>
            <a:ext cx="3494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%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1998" y="5813356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08164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00232" y="1585184"/>
            <a:ext cx="0" cy="386004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932080" y="1468600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Oval 8"/>
          <p:cNvSpPr/>
          <p:nvPr/>
        </p:nvSpPr>
        <p:spPr>
          <a:xfrm>
            <a:off x="7183309" y="227687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TextBox 9"/>
          <p:cNvSpPr txBox="1"/>
          <p:nvPr/>
        </p:nvSpPr>
        <p:spPr>
          <a:xfrm>
            <a:off x="6543844" y="1249424"/>
            <a:ext cx="1096873" cy="2353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jesen i zima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6256" y="2545893"/>
            <a:ext cx="824096" cy="379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proljeće i ljeto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6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5"/>
          <a:stretch/>
        </p:blipFill>
        <p:spPr bwMode="auto">
          <a:xfrm>
            <a:off x="67976" y="1037566"/>
            <a:ext cx="9045286" cy="491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6376" y="5301208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196752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Realan rast prosječne plaće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7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 i MAKRO primjer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2571768"/>
          </a:xfrm>
        </p:spPr>
        <p:txBody>
          <a:bodyPr lIns="72000">
            <a:normAutofit/>
          </a:bodyPr>
          <a:lstStyle/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atraktivni novi modeli automobila stimuliraju potrošače na kupnju, što povećava nacionalni dohodak</a:t>
            </a:r>
          </a:p>
          <a:p>
            <a:pPr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visoka razina nacionalnog dohotka povećava prodaju u automobilskoj industriji</a:t>
            </a:r>
          </a:p>
          <a:p>
            <a:pPr>
              <a:spcBef>
                <a:spcPts val="240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5720" y="3500438"/>
            <a:ext cx="8643998" cy="2786082"/>
            <a:chOff x="357158" y="3500438"/>
            <a:chExt cx="8643998" cy="2786082"/>
          </a:xfrm>
        </p:grpSpPr>
        <p:grpSp>
          <p:nvGrpSpPr>
            <p:cNvPr id="12" name="Group 11"/>
            <p:cNvGrpSpPr/>
            <p:nvPr/>
          </p:nvGrpSpPr>
          <p:grpSpPr>
            <a:xfrm>
              <a:off x="500034" y="3571876"/>
              <a:ext cx="8316000" cy="2428892"/>
              <a:chOff x="500034" y="4214818"/>
              <a:chExt cx="8316000" cy="242889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14348" y="5500702"/>
                <a:ext cx="3714776" cy="1143008"/>
              </a:xfrm>
              <a:prstGeom prst="rect">
                <a:avLst/>
              </a:prstGeom>
              <a:solidFill>
                <a:srgbClr val="C0000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</a:rPr>
                  <a:t>ponašanje potrošača (potrošnja i potražnja)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5036347" y="5607859"/>
                <a:ext cx="857256" cy="92869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500826" y="5500702"/>
                <a:ext cx="1785950" cy="1143008"/>
              </a:xfrm>
              <a:prstGeom prst="rect">
                <a:avLst/>
              </a:prstGeom>
              <a:solidFill>
                <a:srgbClr val="002060"/>
              </a:solidFill>
              <a:ln w="38100">
                <a:noFill/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dirty="0" smtClean="0">
                    <a:solidFill>
                      <a:prstClr val="white"/>
                    </a:solidFill>
                    <a:latin typeface="Calibri" pitchFamily="34" charset="0"/>
                    <a:cs typeface="Calibri" pitchFamily="34" charset="0"/>
                    <a:sym typeface="Wingdings" pitchFamily="2" charset="2"/>
                  </a:rPr>
                  <a:t>rast BDP-a</a:t>
                </a:r>
                <a:endParaRPr lang="hr-HR" sz="2600" b="1" dirty="0"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00034" y="5213362"/>
                <a:ext cx="8316000" cy="158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071538" y="4353317"/>
                <a:ext cx="32887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MIKRO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90576" y="4214818"/>
                <a:ext cx="262482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HR" sz="2800" b="1" dirty="0" smtClean="0">
                    <a:solidFill>
                      <a:srgbClr val="FFC000"/>
                    </a:solidFill>
                    <a:latin typeface="Calibri" pitchFamily="34" charset="0"/>
                    <a:cs typeface="Calibri" pitchFamily="34" charset="0"/>
                  </a:rPr>
                  <a:t>MAKRO</a:t>
                </a:r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EKONOMSKI</a:t>
                </a:r>
              </a:p>
              <a:p>
                <a:pPr algn="ctr"/>
                <a:r>
                  <a:rPr lang="hr-HR" b="1" dirty="0" smtClean="0">
                    <a:latin typeface="Calibri" pitchFamily="34" charset="0"/>
                    <a:cs typeface="Calibri" pitchFamily="34" charset="0"/>
                  </a:rPr>
                  <a:t> FAKTORI</a:t>
                </a:r>
                <a:endParaRPr lang="hr-HR" b="1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57158" y="3500438"/>
              <a:ext cx="8643998" cy="27860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  <p:pic>
        <p:nvPicPr>
          <p:cNvPr id="22530" name="Picture 2" descr="http://www.poslovni.hr/img/ArticleImages/1715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5027517" cy="3667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402015" y="4095416"/>
            <a:ext cx="8527662" cy="2258101"/>
            <a:chOff x="402015" y="4095416"/>
            <a:chExt cx="8527662" cy="2258101"/>
          </a:xfrm>
        </p:grpSpPr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2015" y="4095416"/>
              <a:ext cx="4818057" cy="2258101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274648" y="4101082"/>
              <a:ext cx="3655029" cy="2246769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800" dirty="0" smtClean="0">
                  <a:solidFill>
                    <a:schemeClr val="bg1"/>
                  </a:solidFill>
                </a:rPr>
                <a:t>1993./94. - SR Jugoslavija (danas Srbija) cijene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su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dirty="0" smtClean="0">
                  <a:solidFill>
                    <a:schemeClr val="bg1"/>
                  </a:solidFill>
                </a:rPr>
                <a:t>se</a:t>
              </a:r>
              <a:r>
                <a:rPr lang="it-IT" sz="2800" dirty="0" smtClean="0">
                  <a:solidFill>
                    <a:schemeClr val="bg1"/>
                  </a:solidFill>
                </a:rPr>
                <a:t> </a:t>
              </a:r>
              <a:r>
                <a:rPr lang="hr-HR" sz="28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800" b="1" dirty="0" smtClean="0">
                  <a:solidFill>
                    <a:srgbClr val="FF0000"/>
                  </a:solidFill>
                </a:rPr>
                <a:t> svakih 16 sati</a:t>
              </a:r>
              <a:endParaRPr lang="hr-HR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3027" y="1563251"/>
            <a:ext cx="8516651" cy="2351087"/>
            <a:chOff x="413027" y="1563251"/>
            <a:chExt cx="8516651" cy="23510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027" y="1563251"/>
              <a:ext cx="4796031" cy="2351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86380" y="1576369"/>
              <a:ext cx="3643298" cy="2169825"/>
            </a:xfrm>
            <a:prstGeom prst="rect">
              <a:avLst/>
            </a:prstGeom>
            <a:solidFill>
              <a:schemeClr val="tx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hr-HR" sz="2400" b="1" dirty="0" smtClean="0">
                  <a:solidFill>
                    <a:srgbClr val="FF0000"/>
                  </a:solidFill>
                </a:rPr>
                <a:t>NAJVEĆA ZABILJEŽENA INFLACIJA</a:t>
              </a:r>
              <a:endParaRPr lang="hr-HR" sz="2400" dirty="0" smtClean="0">
                <a:solidFill>
                  <a:schemeClr val="bg1"/>
                </a:solidFill>
              </a:endParaRPr>
            </a:p>
            <a:p>
              <a:pPr>
                <a:spcBef>
                  <a:spcPts val="1800"/>
                </a:spcBef>
              </a:pPr>
              <a:r>
                <a:rPr lang="hr-HR" sz="2400" dirty="0" smtClean="0">
                  <a:solidFill>
                    <a:schemeClr val="bg1"/>
                  </a:solidFill>
                </a:rPr>
                <a:t>1945. – Mađarska cijene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su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dirty="0" smtClean="0">
                  <a:solidFill>
                    <a:schemeClr val="bg1"/>
                  </a:solidFill>
                </a:rPr>
                <a:t>se</a:t>
              </a:r>
              <a:r>
                <a:rPr lang="it-IT" sz="2400" dirty="0" smtClean="0">
                  <a:solidFill>
                    <a:schemeClr val="bg1"/>
                  </a:solidFill>
                </a:rPr>
                <a:t> 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udvostručavale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svakih 1</a:t>
              </a:r>
              <a:r>
                <a:rPr lang="hr-HR" sz="2400" b="1" dirty="0" smtClean="0">
                  <a:solidFill>
                    <a:srgbClr val="FF0000"/>
                  </a:solidFill>
                </a:rPr>
                <a:t>5</a:t>
              </a:r>
              <a:r>
                <a:rPr lang="it-IT" sz="2400" b="1" dirty="0" smtClean="0">
                  <a:solidFill>
                    <a:srgbClr val="FF0000"/>
                  </a:solidFill>
                </a:rPr>
                <a:t> sati</a:t>
              </a:r>
              <a:endParaRPr lang="hr-HR" sz="2400" b="1" dirty="0" smtClean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61" y="1976470"/>
            <a:ext cx="8824128" cy="4377047"/>
          </a:xfrm>
          <a:prstGeom prst="rect">
            <a:avLst/>
          </a:prstGeom>
        </p:spPr>
      </p:pic>
      <p:pic>
        <p:nvPicPr>
          <p:cNvPr id="22532" name="Picture 4" descr="https://fbcdn-sphotos-e-a.akamaihd.net/hphotos-ak-ash4/304432_4930379263708_1597323459_n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163" y="2135250"/>
            <a:ext cx="7798067" cy="3886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DRŽAVA I NACIONALNO GOSPODARSTVO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876" y="928694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INFLACIJA </a:t>
            </a:r>
            <a:r>
              <a:rPr lang="hr-HR" sz="2400" dirty="0" smtClean="0">
                <a:latin typeface="+mn-lt"/>
              </a:rPr>
              <a:t>– </a:t>
            </a:r>
            <a:r>
              <a:rPr lang="it-IT" sz="2400" dirty="0" smtClean="0">
                <a:latin typeface="+mn-lt"/>
              </a:rPr>
              <a:t>ozna</a:t>
            </a:r>
            <a:r>
              <a:rPr lang="hr-HR" sz="2400" dirty="0" err="1" smtClean="0">
                <a:latin typeface="+mn-lt"/>
              </a:rPr>
              <a:t>čava</a:t>
            </a:r>
            <a:r>
              <a:rPr lang="it-IT" sz="2400" dirty="0" smtClean="0">
                <a:latin typeface="+mn-lt"/>
              </a:rPr>
              <a:t>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rast</a:t>
            </a:r>
            <a:r>
              <a:rPr lang="it-IT" sz="2400" dirty="0" smtClean="0">
                <a:latin typeface="+mn-lt"/>
              </a:rPr>
              <a:t> opće razine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it-IT" sz="2400" dirty="0" smtClean="0">
                <a:latin typeface="+mn-lt"/>
              </a:rPr>
              <a:t> svih dobara i usluga, a time i 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kupovne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snage</a:t>
            </a:r>
            <a:r>
              <a:rPr lang="it-IT" sz="2400" dirty="0" smtClean="0">
                <a:latin typeface="+mn-lt"/>
              </a:rPr>
              <a:t>, odnosno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vrijednosti</a:t>
            </a:r>
            <a:r>
              <a:rPr lang="it-IT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novca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de-AT" i="1" dirty="0" smtClean="0">
                <a:latin typeface="+mn-lt"/>
              </a:rPr>
              <a:t>uzroci inflacije su </a:t>
            </a:r>
            <a:r>
              <a:rPr lang="hr-HR" i="1" dirty="0" smtClean="0">
                <a:latin typeface="+mn-lt"/>
              </a:rPr>
              <a:t>prevelika</a:t>
            </a:r>
            <a:r>
              <a:rPr lang="de-AT" i="1" dirty="0" smtClean="0">
                <a:latin typeface="+mn-lt"/>
              </a:rPr>
              <a:t> ponuda novca i fiskalni (porezni) deficit (</a:t>
            </a:r>
            <a:r>
              <a:rPr lang="hr-HR" i="1" dirty="0" smtClean="0">
                <a:latin typeface="+mn-lt"/>
              </a:rPr>
              <a:t>manjak</a:t>
            </a:r>
            <a:r>
              <a:rPr lang="de-AT" i="1" dirty="0" smtClean="0">
                <a:latin typeface="+mn-lt"/>
              </a:rPr>
              <a:t>) </a:t>
            </a:r>
          </a:p>
          <a:p>
            <a:pPr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INFLACIJE</a:t>
            </a:r>
          </a:p>
          <a:p>
            <a:pPr lvl="1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UMJERENA 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spor i predvidljiv rast cijena (jednoznamenkaste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GALOPIRAJUĆA </a:t>
            </a:r>
            <a:r>
              <a:rPr lang="hr-HR" dirty="0" smtClean="0">
                <a:latin typeface="+mn-lt"/>
              </a:rPr>
              <a:t>– </a:t>
            </a:r>
            <a:r>
              <a:rPr lang="pl-PL" i="1" dirty="0" smtClean="0">
                <a:latin typeface="+mn-lt"/>
              </a:rPr>
              <a:t>cijene brzo rastu (dvoznamenkaste godišnje stope inflacije)</a:t>
            </a:r>
            <a:endParaRPr lang="hr-HR" i="1" dirty="0" smtClean="0">
              <a:latin typeface="+mn-lt"/>
            </a:endParaRPr>
          </a:p>
          <a:p>
            <a:pPr lvl="1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HIPERINFLACIJA</a:t>
            </a:r>
            <a:r>
              <a:rPr lang="hr-HR" i="1" dirty="0" smtClean="0">
                <a:latin typeface="+mn-lt"/>
              </a:rPr>
              <a:t> – potpuna nestabilnost cijena i novca (rast cijena od 50% mjesečno do više milijuna posto godišnje)</a:t>
            </a:r>
          </a:p>
          <a:p>
            <a:pPr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DEFLACIJA</a:t>
            </a:r>
            <a:r>
              <a:rPr lang="hr-HR" i="1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pad</a:t>
            </a:r>
            <a:r>
              <a:rPr lang="hr-HR" sz="2400" dirty="0" smtClean="0">
                <a:latin typeface="+mn-lt"/>
              </a:rPr>
              <a:t> opće razine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cijena</a:t>
            </a:r>
            <a:r>
              <a:rPr lang="hr-HR" sz="2400" dirty="0" smtClean="0">
                <a:latin typeface="+mn-lt"/>
              </a:rPr>
              <a:t> uzrokovan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vrijednosti novca </a:t>
            </a:r>
            <a:r>
              <a:rPr lang="hr-HR" sz="2400" i="1" dirty="0" smtClean="0">
                <a:latin typeface="+mn-lt"/>
              </a:rPr>
              <a:t>(proizvodna i novčana deflacija)</a:t>
            </a:r>
            <a:endParaRPr lang="hr-HR" i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867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"/>
          <a:stretch/>
        </p:blipFill>
        <p:spPr bwMode="auto">
          <a:xfrm>
            <a:off x="47491" y="856234"/>
            <a:ext cx="9037995" cy="490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54266" y="5645882"/>
            <a:ext cx="906506" cy="231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sz="1400" i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razdoblje</a:t>
            </a:r>
            <a:endParaRPr lang="hr-HR" sz="1400" i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72" y="1124744"/>
            <a:ext cx="892884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Rast cijena proizvoda (2009. – 2017.), </a:t>
            </a:r>
            <a:r>
              <a:rPr lang="hr-HR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izvor: </a:t>
            </a:r>
            <a:r>
              <a:rPr lang="hr-HR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DZS</a:t>
            </a:r>
            <a:endParaRPr lang="hr-HR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660232" y="2229141"/>
            <a:ext cx="0" cy="21148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748464" y="2229141"/>
            <a:ext cx="0" cy="21148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89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JEDNAKOSTI</a:t>
            </a:r>
            <a:r>
              <a:rPr lang="hr-HR" sz="2800" dirty="0" smtClean="0">
                <a:latin typeface="+mj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j-lt"/>
              </a:rPr>
              <a:t>poticanje 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STABILNOSTI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79243" y="1571612"/>
            <a:ext cx="2496133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9243" y="2285992"/>
            <a:ext cx="2020267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9243" y="2928934"/>
            <a:ext cx="214314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42844" y="3933056"/>
            <a:ext cx="3956666" cy="2520280"/>
          </a:xfrm>
          <a:prstGeom prst="wedgeRoundRectCallout">
            <a:avLst>
              <a:gd name="adj1" fmla="val 39190"/>
              <a:gd name="adj2" fmla="val -7672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fiskalnom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(porezima, subvencijama, potporama)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monetarnom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politikom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(visinom kamate i kredita)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regulira ponudu novca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te tako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smanjuje inflaciju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nezaposlenost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te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povećava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ekonomski rast </a:t>
            </a: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067483" y="764134"/>
            <a:ext cx="4000813" cy="2736874"/>
          </a:xfrm>
          <a:prstGeom prst="wedgeRoundRectCallout">
            <a:avLst>
              <a:gd name="adj1" fmla="val -63038"/>
              <a:gd name="adj2" fmla="val -11300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ispravljanje tržišne nesavršenosti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ANTITRUSTOVSKA POLITIKA 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zaštita od monopola i poticanje konkurencije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  <a:latin typeface="+mj-lt"/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  <a:latin typeface="+mj-lt"/>
              </a:rPr>
              <a:t>(javni radovi i djelatnosti)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278156" y="3810466"/>
            <a:ext cx="4500594" cy="2667146"/>
          </a:xfrm>
          <a:prstGeom prst="wedgeRoundRectCallout">
            <a:avLst>
              <a:gd name="adj1" fmla="val -54956"/>
              <a:gd name="adj2" fmla="val -98465"/>
              <a:gd name="adj3" fmla="val 16667"/>
            </a:avLst>
          </a:prstGeom>
          <a:solidFill>
            <a:schemeClr val="tx1"/>
          </a:solidFill>
          <a:ln w="317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progresivno oporezivanje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 osoba s niskim dohotkom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  <a:latin typeface="+mj-lt"/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siromašnima, njega starijim i nemoćnim osobama, bolesnima…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latin typeface="+mj-lt"/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7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/>
          <p:cNvSpPr/>
          <p:nvPr/>
        </p:nvSpPr>
        <p:spPr>
          <a:xfrm>
            <a:off x="4286248" y="3929066"/>
            <a:ext cx="4500594" cy="2428892"/>
          </a:xfrm>
          <a:prstGeom prst="wedgeRoundRectCallout">
            <a:avLst>
              <a:gd name="adj1" fmla="val -56394"/>
              <a:gd name="adj2" fmla="val -104230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subvencioniranje</a:t>
            </a:r>
            <a:r>
              <a:rPr lang="hr-HR" sz="2000" dirty="0" smtClean="0">
                <a:solidFill>
                  <a:schemeClr val="bg1"/>
                </a:solidFill>
              </a:rPr>
              <a:t> osoba s niskim dohotkom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socijalna pomoć </a:t>
            </a:r>
            <a:r>
              <a:rPr lang="hr-HR" sz="2000" dirty="0" smtClean="0">
                <a:solidFill>
                  <a:schemeClr val="bg1"/>
                </a:solidFill>
              </a:rPr>
              <a:t>siromašnima, njega starijim i nemoćnim osobama, bolesnima…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subvencioniranje medicinske pomoći</a:t>
            </a: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85784" y="857232"/>
            <a:ext cx="9286908" cy="5929330"/>
          </a:xfrm>
        </p:spPr>
        <p:txBody>
          <a:bodyPr>
            <a:normAutofit/>
          </a:bodyPr>
          <a:lstStyle/>
          <a:p>
            <a:pPr indent="-288000">
              <a:spcBef>
                <a:spcPts val="2400"/>
              </a:spcBef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TRI TEMELJNE EKONOMSKE FUNKCIJE DRŽAVE: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UČINKOVITOSTI</a:t>
            </a:r>
            <a:r>
              <a:rPr lang="hr-HR" sz="2800" dirty="0" smtClean="0">
                <a:latin typeface="+mn-lt"/>
              </a:rPr>
              <a:t> </a:t>
            </a: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SOCIJALNE PRAVDE</a:t>
            </a:r>
            <a:endParaRPr lang="hr-HR" sz="2800" dirty="0" smtClean="0">
              <a:latin typeface="+mn-lt"/>
            </a:endParaRPr>
          </a:p>
          <a:p>
            <a:pPr lvl="1" indent="-288000">
              <a:spcBef>
                <a:spcPts val="1800"/>
              </a:spcBef>
              <a:buFont typeface="Arial" pitchFamily="34" charset="0"/>
              <a:buChar char="−"/>
            </a:pPr>
            <a:r>
              <a:rPr lang="hr-HR" sz="2800" dirty="0" smtClean="0">
                <a:latin typeface="+mn-lt"/>
              </a:rPr>
              <a:t>poticanje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STABILNOSTI GOSPODARSTVA</a:t>
            </a:r>
            <a:endParaRPr lang="hr-H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1" indent="-288000">
              <a:spcBef>
                <a:spcPts val="2400"/>
              </a:spcBef>
              <a:buFont typeface="Arial" pitchFamily="34" charset="0"/>
              <a:buChar char="−"/>
            </a:pPr>
            <a:endParaRPr lang="hr-HR" i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FUNKCIJA DRŽAVE</a:t>
            </a:r>
            <a:endParaRPr lang="hr-HR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0232" y="1571612"/>
            <a:ext cx="2571768" cy="500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" name="Rectangle 8"/>
          <p:cNvSpPr/>
          <p:nvPr/>
        </p:nvSpPr>
        <p:spPr>
          <a:xfrm>
            <a:off x="2000232" y="2285992"/>
            <a:ext cx="3000396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" name="Rectangle 10"/>
          <p:cNvSpPr/>
          <p:nvPr/>
        </p:nvSpPr>
        <p:spPr>
          <a:xfrm>
            <a:off x="2000232" y="2928934"/>
            <a:ext cx="4643470" cy="428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72098" y="214290"/>
            <a:ext cx="4071934" cy="2500330"/>
          </a:xfrm>
          <a:prstGeom prst="wedgeRoundRectCallout">
            <a:avLst>
              <a:gd name="adj1" fmla="val -63058"/>
              <a:gd name="adj2" fmla="val 12081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ispravljanje tržišne nesavršenosti</a:t>
            </a:r>
            <a:endParaRPr lang="pt-BR" sz="2000" smtClean="0">
              <a:solidFill>
                <a:schemeClr val="bg1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zaštita od monopola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poticanje konkurencije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alokacijska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uloga</a:t>
            </a:r>
            <a:r>
              <a:rPr lang="hr-HR" sz="2000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- razmještanje resursa i proizvoda </a:t>
            </a:r>
            <a:r>
              <a:rPr lang="hr-HR" sz="2000" b="1" dirty="0" smtClean="0">
                <a:solidFill>
                  <a:schemeClr val="bg1"/>
                </a:solidFill>
              </a:rPr>
              <a:t>tamo gdje su najpotrebniji </a:t>
            </a:r>
            <a:r>
              <a:rPr lang="hr-HR" sz="2000" i="1" dirty="0" smtClean="0">
                <a:solidFill>
                  <a:schemeClr val="bg1"/>
                </a:solidFill>
              </a:rPr>
              <a:t>(javni radovi i djelatnosti)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142844" y="4000504"/>
            <a:ext cx="4071966" cy="1428760"/>
          </a:xfrm>
          <a:prstGeom prst="wedgeRoundRectCallout">
            <a:avLst>
              <a:gd name="adj1" fmla="val 31803"/>
              <a:gd name="adj2" fmla="val -99583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</a:rPr>
              <a:t>mjerama </a:t>
            </a:r>
            <a:r>
              <a:rPr lang="hr-HR" sz="2000" b="1" dirty="0" smtClean="0">
                <a:solidFill>
                  <a:srgbClr val="FF0000"/>
                </a:solidFill>
              </a:rPr>
              <a:t>fiskalne</a:t>
            </a:r>
            <a:r>
              <a:rPr lang="hr-HR" sz="2000" dirty="0" smtClean="0">
                <a:solidFill>
                  <a:schemeClr val="bg1"/>
                </a:solidFill>
              </a:rPr>
              <a:t> (porezne) i </a:t>
            </a:r>
            <a:r>
              <a:rPr lang="hr-HR" sz="2000" b="1" dirty="0" smtClean="0">
                <a:solidFill>
                  <a:srgbClr val="FF0000"/>
                </a:solidFill>
              </a:rPr>
              <a:t>monetarne</a:t>
            </a:r>
            <a:r>
              <a:rPr lang="hr-HR" sz="2000" dirty="0" smtClean="0">
                <a:solidFill>
                  <a:schemeClr val="bg1"/>
                </a:solidFill>
              </a:rPr>
              <a:t> (novčane) </a:t>
            </a:r>
            <a:r>
              <a:rPr lang="hr-HR" sz="2000" b="1" dirty="0" smtClean="0">
                <a:solidFill>
                  <a:srgbClr val="FF0000"/>
                </a:solidFill>
              </a:rPr>
              <a:t>politike</a:t>
            </a:r>
            <a:r>
              <a:rPr lang="hr-HR" sz="2000" dirty="0" smtClean="0">
                <a:solidFill>
                  <a:schemeClr val="bg1"/>
                </a:solidFill>
              </a:rPr>
              <a:t> smanjuje se inflacija i nezaposlenost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7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58182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PRIMJERI					   </a:t>
            </a:r>
            <a:r>
              <a:rPr lang="hr-HR" sz="3200" b="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knjiga 105. str</a:t>
            </a:r>
            <a:endParaRPr lang="hr-HR" b="0" i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563" t="1477"/>
          <a:stretch>
            <a:fillRect/>
          </a:stretch>
        </p:blipFill>
        <p:spPr bwMode="auto">
          <a:xfrm>
            <a:off x="285720" y="1357298"/>
            <a:ext cx="8621339" cy="476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UČINKOVITOSTI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5000660" cy="571504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EKONOMSKE FUNKCIJE DRŽAVE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93603" y="1571612"/>
            <a:ext cx="3071834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STABILNOSTI 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28926" y="1571612"/>
            <a:ext cx="2786082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POTICANJE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JEDNAKOSTI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 zaštita od monopola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zaštita privatnog vlasništva</a:t>
            </a:r>
          </a:p>
          <a:p>
            <a:pPr marL="144000"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poticanje konkurencije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928926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 razvoj tehnologije koja omogućuje veću proizvodnost resursa</a:t>
            </a:r>
          </a:p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4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93603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44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postiže se većom proizvodnjom  kapitalnih dobara, što znači odustajanje od trenutačne potrošnje, radi veće potrošnje u budućnosti</a:t>
            </a:r>
            <a:endParaRPr lang="hr-HR" sz="24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96753" y="-375073"/>
            <a:ext cx="714380" cy="317899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4125513" y="1053687"/>
            <a:ext cx="714380" cy="32147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679289" y="-178619"/>
            <a:ext cx="714380" cy="278608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396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857224" y="2928934"/>
            <a:ext cx="3286148" cy="648000"/>
          </a:xfrm>
          <a:prstGeom prst="rect">
            <a:avLst/>
          </a:prstGeom>
          <a:solidFill>
            <a:srgbClr val="CC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8860" y="1928802"/>
            <a:ext cx="4286280" cy="57150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0628" y="2928934"/>
            <a:ext cx="3286148" cy="648000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2366" y="3733932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1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UČINKOVITOST</a:t>
            </a:r>
            <a:endParaRPr lang="hr-HR" sz="21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4" idx="1"/>
            <a:endCxn id="11" idx="1"/>
          </p:cNvCxnSpPr>
          <p:nvPr/>
        </p:nvCxnSpPr>
        <p:spPr>
          <a:xfrm rot="10800000" flipV="1">
            <a:off x="782366" y="3252934"/>
            <a:ext cx="74858" cy="742816"/>
          </a:xfrm>
          <a:prstGeom prst="bentConnector3">
            <a:avLst>
              <a:gd name="adj1" fmla="val 40537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82366" y="4414566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6" name="Elbow Connector 25"/>
          <p:cNvCxnSpPr>
            <a:stCxn id="11" idx="1"/>
            <a:endCxn id="25" idx="1"/>
          </p:cNvCxnSpPr>
          <p:nvPr/>
        </p:nvCxnSpPr>
        <p:spPr>
          <a:xfrm rot="10800000" flipV="1">
            <a:off x="782366" y="3995750"/>
            <a:ext cx="12700" cy="680634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82366" y="5095201"/>
            <a:ext cx="3357586" cy="5236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hr-HR" sz="24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29" name="Elbow Connector 28"/>
          <p:cNvCxnSpPr>
            <a:stCxn id="25" idx="1"/>
            <a:endCxn id="28" idx="1"/>
          </p:cNvCxnSpPr>
          <p:nvPr/>
        </p:nvCxnSpPr>
        <p:spPr>
          <a:xfrm rot="10800000" flipV="1">
            <a:off x="782366" y="4676383"/>
            <a:ext cx="12700" cy="680635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00628" y="37736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5" name="Elbow Connector 34"/>
          <p:cNvCxnSpPr>
            <a:stCxn id="7" idx="3"/>
            <a:endCxn id="33" idx="3"/>
          </p:cNvCxnSpPr>
          <p:nvPr/>
        </p:nvCxnSpPr>
        <p:spPr>
          <a:xfrm>
            <a:off x="8286776" y="3252934"/>
            <a:ext cx="71438" cy="758684"/>
          </a:xfrm>
          <a:prstGeom prst="bentConnector3">
            <a:avLst>
              <a:gd name="adj1" fmla="val 41999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000628" y="4446301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8" name="Elbow Connector 37"/>
          <p:cNvCxnSpPr>
            <a:stCxn id="33" idx="3"/>
            <a:endCxn id="37" idx="3"/>
          </p:cNvCxnSpPr>
          <p:nvPr/>
        </p:nvCxnSpPr>
        <p:spPr>
          <a:xfrm>
            <a:off x="8358214" y="4011618"/>
            <a:ext cx="12700" cy="672700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000628" y="5119002"/>
            <a:ext cx="3357586" cy="47603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8000"/>
                </a:solidFill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solidFill>
                <a:srgbClr val="008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41" name="Elbow Connector 40"/>
          <p:cNvCxnSpPr>
            <a:stCxn id="37" idx="3"/>
            <a:endCxn id="40" idx="3"/>
          </p:cNvCxnSpPr>
          <p:nvPr/>
        </p:nvCxnSpPr>
        <p:spPr>
          <a:xfrm>
            <a:off x="8358214" y="4684318"/>
            <a:ext cx="12700" cy="672701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0" y="5877272"/>
            <a:ext cx="8604448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96000" lvl="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400" i="1" dirty="0" smtClean="0">
                <a:latin typeface="+mj-lt"/>
                <a:cs typeface="Arial" pitchFamily="34" charset="0"/>
              </a:rPr>
              <a:t>(npr. ekonomska sloboda)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393537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321835" y="1678769"/>
            <a:ext cx="428628" cy="20717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 animBg="1"/>
      <p:bldP spid="5" grpId="0" build="allAtOnce" animBg="1"/>
      <p:bldP spid="7" grpId="0" build="allAtOnce" animBg="1"/>
      <p:bldP spid="11" grpId="0" build="allAtOnce" animBg="1"/>
      <p:bldP spid="25" grpId="0" build="allAtOnce" animBg="1"/>
      <p:bldP spid="28" grpId="0" build="allAtOnce" animBg="1"/>
      <p:bldP spid="33" grpId="0" build="allAtOnce" animBg="1"/>
      <p:bldP spid="37" grpId="0" build="allAtOnce" animBg="1"/>
      <p:bldP spid="40" grpId="0" build="allAtOnce" animBg="1"/>
      <p:bldP spid="4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857752" y="3336378"/>
            <a:ext cx="3714776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1472" y="3336378"/>
            <a:ext cx="4000528" cy="19483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EKONOMSKI CILJEVI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857256"/>
          </a:xfrm>
        </p:spPr>
        <p:txBody>
          <a:bodyPr>
            <a:noAutofit/>
          </a:bodyPr>
          <a:lstStyle/>
          <a:p>
            <a:pPr marL="540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</a:rPr>
              <a:t>s obzirom na područja koje obuhvaćaju, ekonomske ciljeve možemo podjeliti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mikroekonomske</a:t>
            </a:r>
            <a:r>
              <a:rPr lang="hr-HR" sz="2600" dirty="0" smtClean="0">
                <a:latin typeface="+mj-lt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makroekonomske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662" y="3000372"/>
            <a:ext cx="3286148" cy="64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8376" y="2000240"/>
            <a:ext cx="3961562" cy="57150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2066" y="3000372"/>
            <a:ext cx="3286148" cy="648000"/>
          </a:xfrm>
          <a:prstGeom prst="rect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</a:t>
            </a:r>
            <a:endParaRPr lang="hr-H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0" y="5661248"/>
            <a:ext cx="9144000" cy="8572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04000" lvl="0" indent="-288000">
              <a:lnSpc>
                <a:spcPts val="2900"/>
              </a:lnSpc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ostvarivanje jednog cilja može negativno utjecati na jedan ili više drugih ciljeva </a:t>
            </a:r>
            <a:r>
              <a:rPr lang="hr-HR" sz="2200" i="1" dirty="0" smtClean="0">
                <a:latin typeface="+mj-lt"/>
                <a:cs typeface="Arial" pitchFamily="34" charset="0"/>
              </a:rPr>
              <a:t>(npr. ekonomska sloboda može utjecati na pravednu raspodjelu)</a:t>
            </a:r>
          </a:p>
        </p:txBody>
      </p:sp>
      <p:cxnSp>
        <p:nvCxnSpPr>
          <p:cNvPr id="27" name="Elbow Connector 26"/>
          <p:cNvCxnSpPr>
            <a:stCxn id="5" idx="2"/>
            <a:endCxn id="7" idx="0"/>
          </p:cNvCxnSpPr>
          <p:nvPr/>
        </p:nvCxnSpPr>
        <p:spPr>
          <a:xfrm rot="16200000" flipH="1">
            <a:off x="5482834" y="1768066"/>
            <a:ext cx="428628" cy="203598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5" idx="2"/>
            <a:endCxn id="4" idx="0"/>
          </p:cNvCxnSpPr>
          <p:nvPr/>
        </p:nvCxnSpPr>
        <p:spPr>
          <a:xfrm rot="5400000">
            <a:off x="3411133" y="1732348"/>
            <a:ext cx="428628" cy="21074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43504" y="3786190"/>
            <a:ext cx="32861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gospodarski rast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puna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zaposlenost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stabilnost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cijena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910" y="3786190"/>
            <a:ext cx="39290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učinkovitost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dirty="0" smtClean="0">
                <a:latin typeface="+mj-lt"/>
              </a:rPr>
              <a:t>ekonomska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sloboda</a:t>
            </a:r>
          </a:p>
          <a:p>
            <a:pPr marL="108000" indent="-360000">
              <a:buFont typeface="Calibri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pravedna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raspodjela</a:t>
            </a:r>
            <a:endParaRPr lang="hr-HR" sz="2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" grpId="0" build="p"/>
      <p:bldP spid="4" grpId="0" build="allAtOnce" animBg="1"/>
      <p:bldP spid="5" grpId="0" uiExpand="1" build="allAtOnce" animBg="1"/>
      <p:bldP spid="7" grpId="0" build="allAtOnce" animBg="1"/>
      <p:bldP spid="47" grpId="0" build="p"/>
      <p:bldP spid="23" grpId="0"/>
      <p:bldP spid="2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1404226"/>
            <a:ext cx="2592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5984" y="332656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27452" y="1404226"/>
            <a:ext cx="2916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50182" y="1404226"/>
            <a:ext cx="316800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2844" y="2261482"/>
            <a:ext cx="2592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j-lt"/>
                <a:cs typeface="Arial" pitchFamily="34" charset="0"/>
              </a:rPr>
              <a:t>uporaba ograničenih ekonomskih resursa radi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proizvodnje što je moguće više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željenih dobara i usluga </a:t>
            </a:r>
            <a:r>
              <a:rPr lang="hr-HR" sz="2200" i="1" dirty="0" smtClean="0">
                <a:latin typeface="+mj-lt"/>
                <a:cs typeface="Arial" pitchFamily="34" charset="0"/>
              </a:rPr>
              <a:t>(što je jeftinije moguće)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50182" y="2261482"/>
            <a:ext cx="3168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pravo na vlastite proizvodne resurse i njihovu uporabu </a:t>
            </a:r>
            <a:br>
              <a:rPr lang="hr-HR" sz="2200" dirty="0" smtClean="0">
                <a:latin typeface="+mj-lt"/>
                <a:cs typeface="Arial" pitchFamily="34" charset="0"/>
              </a:rPr>
            </a:br>
            <a:r>
              <a:rPr lang="hr-HR" sz="2200" dirty="0" smtClean="0">
                <a:latin typeface="+mj-lt"/>
                <a:cs typeface="Arial" pitchFamily="34" charset="0"/>
              </a:rPr>
              <a:t>(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 vlastitoj volji</a:t>
            </a:r>
            <a:r>
              <a:rPr lang="hr-HR" sz="2200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pojedinci slobodno </a:t>
            </a:r>
            <a:r>
              <a:rPr lang="hr-HR" sz="2200" dirty="0" smtClean="0">
                <a:latin typeface="+mj-lt"/>
                <a:cs typeface="Arial" pitchFamily="34" charset="0"/>
              </a:rPr>
              <a:t>kupuju, prodaju, organiziraju, proizvode i troše, uz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malo ili nikakvo uplitanje države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27452" y="2261482"/>
            <a:ext cx="2916000" cy="40719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poštenu raspodjelu dohotka ili dobara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među pojedincima u društvu</a:t>
            </a:r>
          </a:p>
          <a:p>
            <a:pPr marL="360000" indent="-252000">
              <a:lnSpc>
                <a:spcPts val="2800"/>
              </a:lnSpc>
              <a:spcBef>
                <a:spcPts val="6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omogućavanje svim ljudima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podmirivanje osnovnih potreba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pravo na rad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683951" y="-340947"/>
            <a:ext cx="500066" cy="299028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16200000" flipH="1">
            <a:off x="4181620" y="1151664"/>
            <a:ext cx="500066" cy="505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757255" y="-423971"/>
            <a:ext cx="500066" cy="315632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5857892"/>
          </a:xfrm>
        </p:spPr>
        <p:txBody>
          <a:bodyPr>
            <a:noAutofit/>
          </a:bodyPr>
          <a:lstStyle/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Zemlja ima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ograničene resurse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a ljudi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neograničene želje</a:t>
            </a: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360000" indent="-360000">
              <a:lnSpc>
                <a:spcPct val="110000"/>
              </a:lnSpc>
              <a:spcBef>
                <a:spcPts val="12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ključni problem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kojim se bavi ekonomija – </a:t>
            </a:r>
            <a:r>
              <a:rPr lang="hr-HR" u="sng" dirty="0" smtClean="0">
                <a:latin typeface="Calibri" pitchFamily="34" charset="0"/>
                <a:cs typeface="Calibri" pitchFamily="34" charset="0"/>
              </a:rPr>
              <a:t>kako odabrati uporabu ograničenih resursa za zadovoljavanje neograničenih želja</a:t>
            </a:r>
          </a:p>
          <a:p>
            <a:pPr marL="360000" indent="-360000">
              <a:lnSpc>
                <a:spcPct val="110000"/>
              </a:lnSpc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ZAKON OGRANIČENOSTI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dobra su rijetka jer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nema dovoljno resursa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kako bi se proizvela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sva dobra koja ljudi žele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potrošiti</a:t>
            </a:r>
          </a:p>
          <a:p>
            <a:pPr marL="360000" indent="-360000">
              <a:lnSpc>
                <a:spcPct val="110000"/>
              </a:lnSpc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osnovni problem svakog gospodarstva 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povezivanje ograničenih resursa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neograničenih želja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i="1" dirty="0" smtClean="0">
                <a:latin typeface="Calibri" pitchFamily="34" charset="0"/>
                <a:cs typeface="Calibri" pitchFamily="34" charset="0"/>
              </a:rPr>
              <a:t>niti jedna država na svijetu nema dovoljno resursa za zadovoljiti želje cjelokupnog stanovništva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638" y="3271032"/>
            <a:ext cx="8633917" cy="1127121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921" y="1268760"/>
            <a:ext cx="3076215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4062" y="260648"/>
            <a:ext cx="4286280" cy="571504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</a:t>
            </a:r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5295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83948" y="1268760"/>
            <a:ext cx="2826508" cy="70847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2921" y="1977236"/>
            <a:ext cx="3076215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podizanje standarda života</a:t>
            </a:r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latin typeface="+mj-lt"/>
                <a:cs typeface="Arial" pitchFamily="34" charset="0"/>
              </a:rPr>
              <a:t>mjereno dohotkom po stanovniku </a:t>
            </a:r>
            <a:r>
              <a:rPr lang="hr-HR" sz="22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(BDP per capita)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tri načina </a:t>
            </a:r>
            <a:r>
              <a:rPr lang="hr-HR" sz="2200" b="1" dirty="0">
                <a:solidFill>
                  <a:srgbClr val="FFC000"/>
                </a:solidFill>
                <a:cs typeface="Arial" pitchFamily="34" charset="0"/>
              </a:rPr>
              <a:t>rasta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gosp.:</a:t>
            </a:r>
          </a:p>
          <a:p>
            <a:pPr marL="468000" lvl="1" indent="-324000">
              <a:lnSpc>
                <a:spcPts val="2800"/>
              </a:lnSpc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proširenje prirodnih resursa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razvoj tehnologije</a:t>
            </a:r>
          </a:p>
          <a:p>
            <a:pPr marL="468000" lvl="1" indent="-324000">
              <a:lnSpc>
                <a:spcPts val="2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hr-HR" sz="2200" dirty="0" smtClean="0">
                <a:latin typeface="+mj-lt"/>
                <a:cs typeface="Arial" pitchFamily="34" charset="0"/>
              </a:rPr>
              <a:t>povećanje kapitalnih resursa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83948" y="1977236"/>
            <a:ext cx="2826508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podrazumijeva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zaposlenost svih raspoloživih resursa </a:t>
            </a:r>
            <a:r>
              <a:rPr lang="hr-HR" sz="2200" i="1" dirty="0" smtClean="0">
                <a:latin typeface="+mj-lt"/>
                <a:cs typeface="Arial" pitchFamily="34" charset="0"/>
              </a:rPr>
              <a:t>(iako se najčešće u središte stavlja puna zaposlenost </a:t>
            </a: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radnih resursa</a:t>
            </a:r>
            <a:r>
              <a:rPr lang="hr-HR" sz="2200" i="1" dirty="0" smtClean="0">
                <a:latin typeface="+mj-lt"/>
                <a:cs typeface="Arial" pitchFamily="34" charset="0"/>
              </a:rPr>
              <a:t>)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smanjena zaposlenosti loše utječe na gospodarstvo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205294" y="1977236"/>
            <a:ext cx="2826479" cy="45521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održavanje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bez rasta ili pada </a:t>
            </a:r>
            <a:r>
              <a:rPr lang="hr-HR" sz="2200" dirty="0" smtClean="0">
                <a:latin typeface="+mj-lt"/>
                <a:cs typeface="Arial" pitchFamily="34" charset="0"/>
              </a:rPr>
              <a:t>prosječne razine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cijena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inflacija</a:t>
            </a:r>
            <a:r>
              <a:rPr lang="hr-HR" sz="2200" dirty="0" smtClean="0">
                <a:latin typeface="+mj-lt"/>
                <a:cs typeface="Arial" pitchFamily="34" charset="0"/>
              </a:rPr>
              <a:t> – rast  opće razine cijena i pad vrijednosti novca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inflacija ne stvara dobru klimu za poslovanje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945812" y="-482630"/>
            <a:ext cx="436608" cy="306617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30" idx="0"/>
          </p:cNvCxnSpPr>
          <p:nvPr/>
        </p:nvCxnSpPr>
        <p:spPr>
          <a:xfrm rot="5400000">
            <a:off x="4478898" y="1050456"/>
            <a:ext cx="436608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5" idx="2"/>
            <a:endCxn id="7" idx="0"/>
          </p:cNvCxnSpPr>
          <p:nvPr/>
        </p:nvCxnSpPr>
        <p:spPr>
          <a:xfrm rot="16200000" flipH="1">
            <a:off x="5939571" y="-410218"/>
            <a:ext cx="436608" cy="292134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allAtOnce" animBg="1"/>
      <p:bldP spid="52" grpId="0" build="allAtOnce" animBg="1"/>
      <p:bldP spid="59" grpId="0" build="allAtOnce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571612"/>
            <a:ext cx="2500330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hr-HR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108" y="285728"/>
            <a:ext cx="4286280" cy="57150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7884" y="1571612"/>
            <a:ext cx="3071834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93207" y="1571612"/>
            <a:ext cx="2786082" cy="857256"/>
          </a:xfrm>
          <a:prstGeom prst="rect">
            <a:avLst/>
          </a:prstGeom>
          <a:solidFill>
            <a:srgbClr val="008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4282" y="2428868"/>
            <a:ext cx="2500330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od 16. do 18. stoljeća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osvajaju se novi teritoriji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prisvajaju se resursi </a:t>
            </a:r>
            <a:r>
              <a:rPr lang="hr-HR" sz="2200" dirty="0" smtClean="0">
                <a:latin typeface="+mj-lt"/>
                <a:cs typeface="Arial" pitchFamily="34" charset="0"/>
              </a:rPr>
              <a:t>u njima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93207" y="2428868"/>
            <a:ext cx="2786082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razvoj tehnologije </a:t>
            </a:r>
            <a:r>
              <a:rPr lang="hr-HR" sz="2200" dirty="0" smtClean="0">
                <a:latin typeface="+mj-lt"/>
                <a:cs typeface="Arial" pitchFamily="34" charset="0"/>
              </a:rPr>
              <a:t>koja omogućuje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veću proizvodnost resursa</a:t>
            </a:r>
          </a:p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industrijska revolucija u 18. st. </a:t>
            </a:r>
            <a:endParaRPr lang="hr-HR" sz="2200" i="1" dirty="0">
              <a:latin typeface="+mj-lt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57884" y="2428868"/>
            <a:ext cx="3071834" cy="30718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60000" indent="-252000">
              <a:lnSpc>
                <a:spcPts val="2800"/>
              </a:lnSpc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postiže se većom proizvodnjom  kapitalnih dobara, što znači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odustajanje od trenutačne potrošnje, radi veće potrošnje u budućnosti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3" name="Elbow Connector 12"/>
          <p:cNvCxnSpPr>
            <a:stCxn id="5" idx="2"/>
            <a:endCxn id="4" idx="0"/>
          </p:cNvCxnSpPr>
          <p:nvPr/>
        </p:nvCxnSpPr>
        <p:spPr>
          <a:xfrm rot="5400000">
            <a:off x="2518158" y="-196478"/>
            <a:ext cx="714380" cy="282180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30" idx="0"/>
          </p:cNvCxnSpPr>
          <p:nvPr/>
        </p:nvCxnSpPr>
        <p:spPr>
          <a:xfrm rot="5400000">
            <a:off x="3929058" y="1214422"/>
            <a:ext cx="714380" cy="15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7" idx="0"/>
          </p:cNvCxnSpPr>
          <p:nvPr/>
        </p:nvCxnSpPr>
        <p:spPr>
          <a:xfrm rot="16200000" flipH="1">
            <a:off x="5482834" y="-339355"/>
            <a:ext cx="714380" cy="310755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  <p:bldP spid="30" grpId="0" build="allAtOnce" animBg="1"/>
      <p:bldP spid="49" grpId="0" build="allAtOnce" animBg="1"/>
      <p:bldP spid="52" grpId="0" build="allAtOnce" animBg="1"/>
      <p:bldP spid="59" grpId="0" build="allAtOnce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10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PONAVLJANJE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0100" y="1982381"/>
            <a:ext cx="3286148" cy="571504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MIKROEKONOMSKI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71736" y="1000108"/>
            <a:ext cx="4286280" cy="571504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EKONOMSKI CILJEVI</a:t>
            </a:r>
            <a:endParaRPr lang="hr-H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3504" y="1982381"/>
            <a:ext cx="3286148" cy="571504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MAKROEKONOMSKI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8662" y="271462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učinkovitost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5" name="Elbow Connector 14"/>
          <p:cNvCxnSpPr>
            <a:stCxn id="9" idx="1"/>
            <a:endCxn id="14" idx="1"/>
          </p:cNvCxnSpPr>
          <p:nvPr/>
        </p:nvCxnSpPr>
        <p:spPr>
          <a:xfrm rot="10800000" flipV="1">
            <a:off x="928662" y="2268132"/>
            <a:ext cx="71438" cy="752487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28662" y="3415605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ekonomska sloboda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7" name="Elbow Connector 16"/>
          <p:cNvCxnSpPr>
            <a:stCxn id="14" idx="1"/>
            <a:endCxn id="16" idx="1"/>
          </p:cNvCxnSpPr>
          <p:nvPr/>
        </p:nvCxnSpPr>
        <p:spPr>
          <a:xfrm rot="10800000" flipV="1">
            <a:off x="928662" y="3020619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8662" y="4116590"/>
            <a:ext cx="3357586" cy="61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pravedna raspodjela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stCxn id="16" idx="1"/>
            <a:endCxn id="18" idx="1"/>
          </p:cNvCxnSpPr>
          <p:nvPr/>
        </p:nvCxnSpPr>
        <p:spPr>
          <a:xfrm rot="10800000" flipV="1">
            <a:off x="928662" y="3721604"/>
            <a:ext cx="1588" cy="700985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143504" y="269625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gospodarski rast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1" name="Elbow Connector 20"/>
          <p:cNvCxnSpPr>
            <a:stCxn id="12" idx="3"/>
            <a:endCxn id="20" idx="3"/>
          </p:cNvCxnSpPr>
          <p:nvPr/>
        </p:nvCxnSpPr>
        <p:spPr>
          <a:xfrm>
            <a:off x="8429652" y="2268133"/>
            <a:ext cx="71438" cy="706301"/>
          </a:xfrm>
          <a:prstGeom prst="bentConnector3">
            <a:avLst>
              <a:gd name="adj1" fmla="val 41999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43504" y="3367567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puna zaposlenost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3" name="Elbow Connector 22"/>
          <p:cNvCxnSpPr>
            <a:stCxn id="20" idx="3"/>
            <a:endCxn id="22" idx="3"/>
          </p:cNvCxnSpPr>
          <p:nvPr/>
        </p:nvCxnSpPr>
        <p:spPr>
          <a:xfrm>
            <a:off x="8501090" y="2974434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43504" y="4038882"/>
            <a:ext cx="3357586" cy="556364"/>
          </a:xfrm>
          <a:prstGeom prst="rect">
            <a:avLst/>
          </a:prstGeom>
          <a:solidFill>
            <a:srgbClr val="FF7F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stabilnost cijena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22" idx="3"/>
            <a:endCxn id="24" idx="3"/>
          </p:cNvCxnSpPr>
          <p:nvPr/>
        </p:nvCxnSpPr>
        <p:spPr>
          <a:xfrm>
            <a:off x="8501090" y="3645749"/>
            <a:ext cx="12700" cy="67131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50579" y="4857760"/>
            <a:ext cx="4071934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proširenje prirodnih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50579" y="6143644"/>
            <a:ext cx="4071933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povećanje kapitalnih resursa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50579" y="5500702"/>
            <a:ext cx="4071966" cy="54000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ravoj tehnologije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33" name="Elbow Connector 32"/>
          <p:cNvCxnSpPr>
            <a:stCxn id="20" idx="1"/>
            <a:endCxn id="29" idx="1"/>
          </p:cNvCxnSpPr>
          <p:nvPr/>
        </p:nvCxnSpPr>
        <p:spPr>
          <a:xfrm rot="10800000" flipV="1">
            <a:off x="4750580" y="2974434"/>
            <a:ext cx="392925" cy="2153326"/>
          </a:xfrm>
          <a:prstGeom prst="bentConnector3">
            <a:avLst>
              <a:gd name="adj1" fmla="val 15817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0" idx="1"/>
            <a:endCxn id="31" idx="1"/>
          </p:cNvCxnSpPr>
          <p:nvPr/>
        </p:nvCxnSpPr>
        <p:spPr>
          <a:xfrm rot="10800000">
            <a:off x="4750579" y="5770702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1" idx="1"/>
            <a:endCxn id="29" idx="1"/>
          </p:cNvCxnSpPr>
          <p:nvPr/>
        </p:nvCxnSpPr>
        <p:spPr>
          <a:xfrm rot="10800000">
            <a:off x="4750579" y="5127760"/>
            <a:ext cx="1588" cy="642942"/>
          </a:xfrm>
          <a:prstGeom prst="bentConnector3">
            <a:avLst>
              <a:gd name="adj1" fmla="val 14395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0" idx="2"/>
            <a:endCxn id="9" idx="0"/>
          </p:cNvCxnSpPr>
          <p:nvPr/>
        </p:nvCxnSpPr>
        <p:spPr>
          <a:xfrm rot="5400000">
            <a:off x="3473641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0" idx="2"/>
            <a:endCxn id="12" idx="0"/>
          </p:cNvCxnSpPr>
          <p:nvPr/>
        </p:nvCxnSpPr>
        <p:spPr>
          <a:xfrm rot="16200000" flipH="1">
            <a:off x="5545343" y="741145"/>
            <a:ext cx="410769" cy="2071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5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build="allAtOnce" animBg="1"/>
      <p:bldP spid="12" grpId="0" build="allAtOnce" animBg="1"/>
      <p:bldP spid="14" grpId="0" build="allAtOnce" animBg="1"/>
      <p:bldP spid="16" grpId="0" build="allAtOnce" animBg="1"/>
      <p:bldP spid="18" grpId="0" build="allAtOnce" animBg="1"/>
      <p:bldP spid="20" grpId="0" build="allAtOnce" animBg="1"/>
      <p:bldP spid="22" grpId="0" build="allAtOnce" animBg="1"/>
      <p:bldP spid="24" grpId="0" build="allAtOnce" animBg="1"/>
      <p:bldP spid="29" grpId="0" build="allAtOnce" animBg="1"/>
      <p:bldP spid="30" grpId="0" build="allAtOnce" animBg="1"/>
      <p:bldP spid="31" grpId="0" build="allAtOnce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8335004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52536" y="769652"/>
            <a:ext cx="9429816" cy="6088348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NOVAC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sve što služi kao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općeprihvaćeno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razmjene</a:t>
            </a:r>
            <a:r>
              <a:rPr lang="hr-HR" sz="24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ili sredstvo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plaćanja</a:t>
            </a:r>
          </a:p>
          <a:p>
            <a:pPr lvl="3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gotovina, </a:t>
            </a:r>
            <a:r>
              <a:rPr lang="hr-HR" sz="2400" u="sng" dirty="0" smtClean="0">
                <a:latin typeface="+mn-lt"/>
              </a:rPr>
              <a:t>kreditne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u="sng" dirty="0" smtClean="0">
                <a:latin typeface="+mn-lt"/>
              </a:rPr>
              <a:t>debitne</a:t>
            </a:r>
            <a:r>
              <a:rPr lang="hr-HR" sz="2400" dirty="0" smtClean="0">
                <a:latin typeface="+mn-lt"/>
              </a:rPr>
              <a:t> kartice, </a:t>
            </a:r>
            <a:r>
              <a:rPr lang="hr-HR" sz="2400" u="sng" dirty="0" smtClean="0">
                <a:latin typeface="+mn-lt"/>
              </a:rPr>
              <a:t>čekovi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latin typeface="+mn-lt"/>
              </a:rPr>
              <a:t>bankarski (depozitni) novac</a:t>
            </a:r>
            <a:r>
              <a:rPr lang="hr-HR" sz="2400" dirty="0" smtClean="0">
                <a:latin typeface="+mn-lt"/>
              </a:rPr>
              <a:t>, </a:t>
            </a:r>
            <a:r>
              <a:rPr lang="hr-HR" sz="2400" u="sng" dirty="0" smtClean="0">
                <a:latin typeface="+mn-lt"/>
              </a:rPr>
              <a:t>robni novac (trampa)</a:t>
            </a:r>
            <a:r>
              <a:rPr lang="hr-HR" sz="2400" dirty="0" smtClean="0">
                <a:latin typeface="+mn-lt"/>
              </a:rPr>
              <a:t>, digitalni (kriptovalute</a:t>
            </a:r>
            <a:r>
              <a:rPr lang="hr-HR" sz="2400" dirty="0">
                <a:latin typeface="+mn-lt"/>
              </a:rPr>
              <a:t>)</a:t>
            </a:r>
            <a:endParaRPr lang="hr-HR" sz="1600" dirty="0" smtClean="0">
              <a:latin typeface="+mn-lt"/>
            </a:endParaRP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FUNKCIJE NOVCA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sredstvo razmjene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zajednička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obračunska jedinica </a:t>
            </a:r>
            <a:r>
              <a:rPr lang="hr-HR" sz="2400" dirty="0" smtClean="0">
                <a:latin typeface="+mn-lt"/>
              </a:rPr>
              <a:t>(mjera vrijednosti)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dirty="0" smtClean="0">
                <a:latin typeface="+mn-lt"/>
              </a:rPr>
              <a:t>kao sredstvo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čuvanja bogatstva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zadržavanja vrijednosti</a:t>
            </a:r>
          </a:p>
          <a:p>
            <a:pPr marL="997200" indent="-457200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svjetski novac </a:t>
            </a:r>
            <a:r>
              <a:rPr lang="hr-HR" sz="2200" dirty="0" smtClean="0">
                <a:latin typeface="+mn-lt"/>
              </a:rPr>
              <a:t>(novac koji je konvertibilan i koristi se u međunarodnoj trgovini)</a:t>
            </a:r>
          </a:p>
          <a:p>
            <a:pPr marL="360000" indent="0">
              <a:spcBef>
                <a:spcPts val="6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VRIJEDNOST NOVCA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materijalna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materijala od kojeg je napravljen)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funkcionalna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latin typeface="Calibri"/>
              </a:rPr>
              <a:t>(vrijednost novca kao sredstva razmjene)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SREDIŠNJA (EMISIJSKA) BANKA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kontrolira količinu novca u opticaju </a:t>
            </a:r>
            <a:br>
              <a:rPr lang="hr-HR" sz="2400" dirty="0" smtClean="0">
                <a:solidFill>
                  <a:prstClr val="white"/>
                </a:solidFill>
                <a:latin typeface="Calibri"/>
              </a:rPr>
            </a:b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(u RH je to </a:t>
            </a:r>
            <a:r>
              <a:rPr lang="hr-HR" sz="2400" b="1" dirty="0" smtClean="0">
                <a:solidFill>
                  <a:srgbClr val="FFC000"/>
                </a:solidFill>
                <a:latin typeface="Calibri"/>
              </a:rPr>
              <a:t>Hrvatska narodna banka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)</a:t>
            </a:r>
            <a:endParaRPr lang="hr-HR" sz="3200" dirty="0" smtClean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553296" y="2395152"/>
            <a:ext cx="3143272" cy="1143008"/>
          </a:xfrm>
          <a:prstGeom prst="wedgeRoundRectCallout">
            <a:avLst>
              <a:gd name="adj1" fmla="val -3165"/>
              <a:gd name="adj2" fmla="val -84470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KREDITNE KARTICE </a:t>
            </a:r>
            <a:r>
              <a:rPr lang="hr-HR" sz="2000" dirty="0" smtClean="0">
                <a:solidFill>
                  <a:schemeClr val="bg1"/>
                </a:solidFill>
              </a:rPr>
              <a:t>– nisu sredstvo plaćanja već </a:t>
            </a:r>
            <a:r>
              <a:rPr lang="hr-HR" sz="2000" b="1" dirty="0" smtClean="0">
                <a:solidFill>
                  <a:schemeClr val="bg1"/>
                </a:solidFill>
              </a:rPr>
              <a:t>sredstvo </a:t>
            </a:r>
            <a:r>
              <a:rPr lang="hr-HR" sz="2000" b="1" dirty="0" smtClean="0">
                <a:solidFill>
                  <a:srgbClr val="FF0000"/>
                </a:solidFill>
              </a:rPr>
              <a:t>odgode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780051" y="300288"/>
            <a:ext cx="3786214" cy="1143008"/>
          </a:xfrm>
          <a:prstGeom prst="wedgeRoundRectCallout">
            <a:avLst>
              <a:gd name="adj1" fmla="val -37630"/>
              <a:gd name="adj2" fmla="val 79525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DEBITNE KARTICE </a:t>
            </a:r>
            <a:r>
              <a:rPr lang="hr-HR" sz="2000" dirty="0" smtClean="0">
                <a:solidFill>
                  <a:schemeClr val="bg1"/>
                </a:solidFill>
              </a:rPr>
              <a:t>– plaćamo kupljenu robu i </a:t>
            </a:r>
            <a:r>
              <a:rPr lang="hr-HR" sz="2000" b="1" dirty="0" smtClean="0">
                <a:solidFill>
                  <a:srgbClr val="FF0000"/>
                </a:solidFill>
              </a:rPr>
              <a:t>odmah</a:t>
            </a:r>
            <a:r>
              <a:rPr lang="hr-HR" sz="2000" b="1" dirty="0" smtClean="0">
                <a:solidFill>
                  <a:schemeClr val="bg1"/>
                </a:solidFill>
              </a:rPr>
              <a:t> nam se skida novac s računa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906144" y="2395019"/>
            <a:ext cx="2857520" cy="857256"/>
          </a:xfrm>
          <a:prstGeom prst="wedgeRoundRectCallout">
            <a:avLst>
              <a:gd name="adj1" fmla="val -43982"/>
              <a:gd name="adj2" fmla="val -99163"/>
              <a:gd name="adj3" fmla="val 16667"/>
            </a:avLst>
          </a:prstGeom>
          <a:solidFill>
            <a:schemeClr val="tx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ČEKOVI </a:t>
            </a:r>
            <a:r>
              <a:rPr lang="hr-HR" sz="2000" dirty="0" smtClean="0">
                <a:solidFill>
                  <a:schemeClr val="bg1"/>
                </a:solidFill>
              </a:rPr>
              <a:t>– omogućuju </a:t>
            </a:r>
            <a:r>
              <a:rPr lang="hr-HR" sz="2000" b="1" dirty="0" smtClean="0">
                <a:solidFill>
                  <a:srgbClr val="FF0000"/>
                </a:solidFill>
              </a:rPr>
              <a:t>odgodu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rgbClr val="FF0000"/>
                </a:solidFill>
              </a:rPr>
              <a:t>plaćanja</a:t>
            </a:r>
            <a:endParaRPr lang="hr-HR" sz="20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uiExpand="1" animBg="1"/>
      <p:bldP spid="4" grpId="1" uiExpand="1" animBg="1"/>
      <p:bldP spid="7" grpId="0" uiExpand="1" animBg="1"/>
      <p:bldP spid="7" grpId="1" uiExpand="1" animBg="1"/>
      <p:bldP spid="8" grpId="0" uiExpand="1" animBg="1"/>
      <p:bldP spid="8" grpId="1" uiExpan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NOVAC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954320"/>
            <a:ext cx="9286908" cy="5715040"/>
          </a:xfrm>
        </p:spPr>
        <p:txBody>
          <a:bodyPr>
            <a:noAutofit/>
          </a:bodyPr>
          <a:lstStyle/>
          <a:p>
            <a:pPr marL="360000" indent="0">
              <a:spcBef>
                <a:spcPts val="1800"/>
              </a:spcBef>
              <a:buNone/>
            </a:pP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DEPOZITNI (BANKARSKI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ili </a:t>
            </a: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KNJIŽNI) NOVAC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upis </a:t>
            </a:r>
            <a:r>
              <a:rPr lang="hr-HR" sz="2400" dirty="0">
                <a:latin typeface="+mj-lt"/>
              </a:rPr>
              <a:t>uložena gotova novca u knjige </a:t>
            </a:r>
            <a:r>
              <a:rPr lang="hr-HR" sz="2400" dirty="0">
                <a:solidFill>
                  <a:prstClr val="white"/>
                </a:solidFill>
                <a:latin typeface="Calibri"/>
              </a:rPr>
              <a:t>(poslovne) </a:t>
            </a:r>
            <a:r>
              <a:rPr lang="hr-HR" sz="2400" dirty="0" smtClean="0">
                <a:latin typeface="+mj-lt"/>
              </a:rPr>
              <a:t>banke u </a:t>
            </a:r>
            <a:r>
              <a:rPr lang="hr-HR" sz="2400" dirty="0">
                <a:latin typeface="+mj-lt"/>
              </a:rPr>
              <a:t>korist štediše (vjerovnika)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dužnik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(vlasnik depozitnog novca)  </a:t>
            </a:r>
            <a:r>
              <a:rPr lang="hr-HR" sz="2400" dirty="0">
                <a:latin typeface="+mj-lt"/>
              </a:rPr>
              <a:t>– uplaćuje na račun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vjerovnika </a:t>
            </a:r>
            <a:r>
              <a:rPr lang="hr-HR" sz="2400" dirty="0" smtClean="0">
                <a:latin typeface="+mj-lt"/>
              </a:rPr>
              <a:t>(onaj koji potražuje novac)</a:t>
            </a:r>
            <a:endParaRPr lang="hr-HR" sz="2400" dirty="0">
              <a:latin typeface="+mj-lt"/>
            </a:endParaRP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>
                <a:solidFill>
                  <a:srgbClr val="FFC000"/>
                </a:solidFill>
                <a:latin typeface="+mj-lt"/>
              </a:rPr>
              <a:t>najveći dio transakcija se odvija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depozitnim novcem </a:t>
            </a:r>
            <a:r>
              <a:rPr lang="hr-HR" sz="2400" dirty="0" smtClean="0">
                <a:latin typeface="+mj-lt"/>
              </a:rPr>
              <a:t>– čekovi i virmani, internet bankarstvo, </a:t>
            </a:r>
            <a:r>
              <a:rPr lang="hr-HR" sz="2400" dirty="0" err="1" smtClean="0">
                <a:latin typeface="+mj-lt"/>
              </a:rPr>
              <a:t>paypal</a:t>
            </a:r>
            <a:r>
              <a:rPr lang="hr-HR" sz="2400" dirty="0" smtClean="0">
                <a:latin typeface="+mj-lt"/>
              </a:rPr>
              <a:t>, prijenos novca…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depozitni novac može</a:t>
            </a:r>
            <a:r>
              <a:rPr lang="hr-HR" sz="2400" dirty="0"/>
              <a:t> se</a:t>
            </a:r>
            <a:r>
              <a:rPr lang="hr-HR" sz="2400" dirty="0" smtClean="0">
                <a:latin typeface="+mj-lt"/>
              </a:rPr>
              <a:t> zamijeniti gotovinom </a:t>
            </a:r>
            <a:r>
              <a:rPr lang="hr-HR" sz="2400" i="1" dirty="0" smtClean="0">
                <a:latin typeface="+mj-lt"/>
              </a:rPr>
              <a:t>(npr. u banci, na bankomatu, kod poštara…)</a:t>
            </a:r>
          </a:p>
          <a:p>
            <a:pPr marL="602588" indent="-342900"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+mj-lt"/>
              </a:rPr>
              <a:t>prvi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kovani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javlja se u 7. st. </a:t>
            </a:r>
            <a:r>
              <a:rPr lang="hr-HR" sz="2400" dirty="0" err="1" smtClean="0">
                <a:latin typeface="+mj-lt"/>
              </a:rPr>
              <a:t>pr</a:t>
            </a:r>
            <a:r>
              <a:rPr lang="hr-HR" sz="2400" dirty="0" smtClean="0">
                <a:latin typeface="+mj-lt"/>
              </a:rPr>
              <a:t>. Kr. u Maloj Aziji, a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papirnati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novac</a:t>
            </a:r>
            <a:r>
              <a:rPr lang="hr-HR" sz="240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se prvi put javlja oko 1000. g u Kini, a u Europi u 17. st.</a:t>
            </a:r>
            <a:endParaRPr lang="hr-HR" sz="2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48691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8" name="Picture 4" descr="https://upload.wikimedia.org/wikipedia/commons/d/d9/Jiao_z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04472"/>
            <a:ext cx="2472378" cy="43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7/7e/Sweden-Credityf-Zede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4200401" cy="33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9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NOVAC I KAPITAL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215470" cy="5715040"/>
          </a:xfrm>
        </p:spPr>
        <p:txBody>
          <a:bodyPr>
            <a:noAutofit/>
          </a:bodyPr>
          <a:lstStyle/>
          <a:p>
            <a:pPr marL="288000" indent="0">
              <a:spcBef>
                <a:spcPts val="12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KAPITAL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bogatstvo </a:t>
            </a:r>
            <a:r>
              <a:rPr lang="hr-HR" sz="2400" i="1" dirty="0" smtClean="0">
                <a:latin typeface="+mn-lt"/>
              </a:rPr>
              <a:t>(imovina ili novac) </a:t>
            </a:r>
            <a:r>
              <a:rPr lang="hr-HR" sz="2400" dirty="0" smtClean="0">
                <a:latin typeface="+mn-lt"/>
              </a:rPr>
              <a:t>koje se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posjeduje</a:t>
            </a:r>
            <a:r>
              <a:rPr lang="hr-HR" sz="2400" dirty="0" smtClean="0">
                <a:latin typeface="+mn-lt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upotrebljava</a:t>
            </a:r>
            <a:r>
              <a:rPr lang="hr-HR" sz="2400" dirty="0" smtClean="0">
                <a:latin typeface="+mn-lt"/>
              </a:rPr>
              <a:t> u nekom poslu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KATEGORIJE KAPITALA</a:t>
            </a:r>
          </a:p>
          <a:p>
            <a:pPr marL="99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zgrade, oprema, zalihe, novac</a:t>
            </a:r>
          </a:p>
          <a:p>
            <a:pPr marL="997200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NEMATERIJALNI</a:t>
            </a:r>
          </a:p>
          <a:p>
            <a:pPr marL="131787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i="1" dirty="0" smtClean="0">
                <a:latin typeface="+mn-lt"/>
              </a:rPr>
              <a:t>autorska prava, znanje, inovacije, patenti</a:t>
            </a:r>
          </a:p>
          <a:p>
            <a:pPr marL="288000" lvl="1" indent="0">
              <a:spcBef>
                <a:spcPts val="2400"/>
              </a:spcBef>
              <a:buSzPct val="100000"/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TRŽIŠTE KAPITALA</a:t>
            </a:r>
            <a:r>
              <a:rPr lang="hr-HR" sz="3200" dirty="0" smtClean="0">
                <a:latin typeface="+mn-lt"/>
              </a:rPr>
              <a:t> </a:t>
            </a:r>
            <a:r>
              <a:rPr lang="hr-HR" sz="2600" dirty="0" smtClean="0">
                <a:latin typeface="+mn-lt"/>
              </a:rPr>
              <a:t>– </a:t>
            </a:r>
            <a:r>
              <a:rPr lang="hr-HR" dirty="0" smtClean="0">
                <a:latin typeface="+mn-lt"/>
              </a:rPr>
              <a:t>tržište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 papira </a:t>
            </a:r>
            <a:r>
              <a:rPr lang="hr-HR" i="1" dirty="0" smtClean="0">
                <a:latin typeface="+mn-lt"/>
              </a:rPr>
              <a:t>(npr. dionicama i obveznicama)</a:t>
            </a:r>
          </a:p>
          <a:p>
            <a:pPr marL="547200" lvl="1" indent="-288000">
              <a:spcBef>
                <a:spcPts val="1200"/>
              </a:spcBef>
              <a:buSzPct val="100000"/>
              <a:buNone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BURZA</a:t>
            </a:r>
            <a:r>
              <a:rPr lang="hr-HR" dirty="0" smtClean="0">
                <a:latin typeface="+mn-lt"/>
              </a:rPr>
              <a:t> – mjesto trgovine (prodaje i kupnje)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vrijednosnih</a:t>
            </a:r>
            <a:r>
              <a:rPr lang="hr-HR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b="1" dirty="0" smtClean="0">
                <a:solidFill>
                  <a:srgbClr val="FFC000"/>
                </a:solidFill>
                <a:latin typeface="+mn-lt"/>
              </a:rPr>
              <a:t>papira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DIONICE </a:t>
            </a:r>
            <a:r>
              <a:rPr lang="hr-HR" sz="2400" dirty="0" smtClean="0">
                <a:latin typeface="+mn-lt"/>
              </a:rPr>
              <a:t>– vrijednosni papiri koji govore o određenom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vlasničkom udjelu</a:t>
            </a:r>
            <a:r>
              <a:rPr lang="hr-HR" sz="2400" dirty="0" smtClean="0">
                <a:latin typeface="+mn-lt"/>
              </a:rPr>
              <a:t> u dioničkom društvu (poduzeću ili poslovnoj organizaciji)</a:t>
            </a:r>
          </a:p>
          <a:p>
            <a:pPr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dionice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SKUP PRAVA </a:t>
            </a:r>
            <a:r>
              <a:rPr lang="hr-HR" sz="2400" dirty="0" smtClean="0">
                <a:latin typeface="+mn-lt"/>
              </a:rPr>
              <a:t>u nekom poduzeću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vlasništva</a:t>
            </a:r>
            <a:r>
              <a:rPr lang="hr-HR" sz="2400" dirty="0" smtClean="0">
                <a:latin typeface="+mn-lt"/>
              </a:rPr>
              <a:t>, pravo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upravljanja</a:t>
            </a:r>
            <a:r>
              <a:rPr lang="hr-HR" sz="2400" dirty="0" smtClean="0">
                <a:latin typeface="+mn-lt"/>
              </a:rPr>
              <a:t> i pravo na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dividendu</a:t>
            </a:r>
            <a:r>
              <a:rPr lang="hr-HR" sz="2400" dirty="0" smtClean="0">
                <a:latin typeface="+mn-lt"/>
              </a:rPr>
              <a:t> (</a:t>
            </a:r>
            <a:r>
              <a:rPr lang="hr-HR" sz="2400" dirty="0">
                <a:latin typeface="+mj-lt"/>
              </a:rPr>
              <a:t>dobit </a:t>
            </a:r>
            <a:r>
              <a:rPr lang="hr-HR" sz="2400" dirty="0" smtClean="0">
                <a:latin typeface="+mj-lt"/>
              </a:rPr>
              <a:t>od rasta dioničkog društva</a:t>
            </a:r>
            <a:r>
              <a:rPr lang="hr-HR" sz="2400" dirty="0" smtClean="0">
                <a:latin typeface="+mn-lt"/>
              </a:rPr>
              <a:t>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VRSTE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REDOVNE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POVLAŠTENE </a:t>
            </a:r>
            <a:r>
              <a:rPr lang="hr-HR" sz="2200" i="1" dirty="0" smtClean="0">
                <a:latin typeface="+mn-lt"/>
              </a:rPr>
              <a:t>(dolaze prije na isplatu i imaju veći vlasnički udio)</a:t>
            </a:r>
          </a:p>
          <a:p>
            <a:pPr lvl="1" indent="-288000">
              <a:spcBef>
                <a:spcPts val="300"/>
              </a:spcBef>
              <a:buSzPct val="100000"/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OSTALE </a:t>
            </a:r>
            <a:r>
              <a:rPr lang="hr-HR" sz="2200" i="1" dirty="0" smtClean="0">
                <a:latin typeface="+mn-lt"/>
              </a:rPr>
              <a:t>(vikulirane, blue chip, john dow dionice)</a:t>
            </a:r>
          </a:p>
          <a:p>
            <a:pPr indent="-288000">
              <a:spcBef>
                <a:spcPts val="12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VRIJEDNOST DIONICA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NOMINALNA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iznos na koji dionica glasi prilikom stavljanja na tržište</a:t>
            </a:r>
          </a:p>
          <a:p>
            <a:pPr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BURZOVNA</a:t>
            </a:r>
            <a:r>
              <a:rPr lang="hr-HR" sz="2200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– trenutna (i očekivana) vrijednost dionice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INDEKS DIONICA</a:t>
            </a:r>
            <a:r>
              <a:rPr lang="hr-HR" sz="2600" dirty="0" smtClean="0"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pokazatelj kretanja vrijednosti dionica</a:t>
            </a:r>
          </a:p>
          <a:p>
            <a:pPr indent="-288000">
              <a:spcBef>
                <a:spcPts val="60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BROKERI</a:t>
            </a:r>
            <a:r>
              <a:rPr lang="hr-HR" sz="2200" dirty="0" smtClean="0">
                <a:latin typeface="+mn-lt"/>
              </a:rPr>
              <a:t> – trguju dionicama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tuđe ime </a:t>
            </a:r>
            <a:r>
              <a:rPr lang="hr-HR" sz="2200" dirty="0" smtClean="0">
                <a:latin typeface="+mn-lt"/>
              </a:rPr>
              <a:t>i za to dobivaju određenu proviziju</a:t>
            </a:r>
          </a:p>
          <a:p>
            <a:pPr indent="-288000">
              <a:spcBef>
                <a:spcPts val="0"/>
              </a:spcBef>
              <a:buSzPct val="100000"/>
              <a:buNone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DILERI</a:t>
            </a:r>
            <a:r>
              <a:rPr lang="hr-HR" sz="2200" dirty="0" smtClean="0">
                <a:latin typeface="+mn-lt"/>
              </a:rPr>
              <a:t> – preprodaju dionice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 svoje ime </a:t>
            </a:r>
            <a:r>
              <a:rPr lang="hr-HR" sz="2200" dirty="0" smtClean="0">
                <a:latin typeface="+mn-lt"/>
              </a:rPr>
              <a:t>(mogu biti pojedinci ili tvrtke)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4282" y="1571612"/>
            <a:ext cx="8715436" cy="3214711"/>
            <a:chOff x="178563" y="2857495"/>
            <a:chExt cx="8715436" cy="3214711"/>
          </a:xfrm>
        </p:grpSpPr>
        <p:sp>
          <p:nvSpPr>
            <p:cNvPr id="3" name="Rectangle 2"/>
            <p:cNvSpPr/>
            <p:nvPr/>
          </p:nvSpPr>
          <p:spPr>
            <a:xfrm>
              <a:off x="178563" y="2857495"/>
              <a:ext cx="8715436" cy="32147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4" name="Group 17"/>
            <p:cNvGrpSpPr/>
            <p:nvPr/>
          </p:nvGrpSpPr>
          <p:grpSpPr>
            <a:xfrm>
              <a:off x="235001" y="2857495"/>
              <a:ext cx="8602560" cy="3069412"/>
              <a:chOff x="253298" y="2857495"/>
              <a:chExt cx="8602560" cy="3069412"/>
            </a:xfrm>
          </p:grpSpPr>
          <p:grpSp>
            <p:nvGrpSpPr>
              <p:cNvPr id="5" name="Group 11"/>
              <p:cNvGrpSpPr/>
              <p:nvPr/>
            </p:nvGrpSpPr>
            <p:grpSpPr>
              <a:xfrm>
                <a:off x="253298" y="2857495"/>
                <a:ext cx="5604585" cy="2595344"/>
                <a:chOff x="338151" y="3286124"/>
                <a:chExt cx="4186678" cy="1938746"/>
              </a:xfrm>
            </p:grpSpPr>
            <p:pic>
              <p:nvPicPr>
                <p:cNvPr id="10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r="67351"/>
                <a:stretch>
                  <a:fillRect/>
                </a:stretch>
              </p:blipFill>
              <p:spPr bwMode="auto">
                <a:xfrm>
                  <a:off x="338151" y="3286124"/>
                  <a:ext cx="2805089" cy="19387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" name="Picture 3" descr="D:\BackUp_skola\PiG\slike\dionicarska_struktura_INA-e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l="74714" r="6652"/>
                <a:stretch>
                  <a:fillRect/>
                </a:stretch>
              </p:blipFill>
              <p:spPr bwMode="auto">
                <a:xfrm>
                  <a:off x="2923883" y="3286124"/>
                  <a:ext cx="1600946" cy="193874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" name="Group 9"/>
              <p:cNvGrpSpPr/>
              <p:nvPr/>
            </p:nvGrpSpPr>
            <p:grpSpPr>
              <a:xfrm>
                <a:off x="5786447" y="2857495"/>
                <a:ext cx="3069411" cy="3069412"/>
                <a:chOff x="103027" y="3500438"/>
                <a:chExt cx="2968775" cy="2968775"/>
              </a:xfrm>
            </p:grpSpPr>
            <p:pic>
              <p:nvPicPr>
                <p:cNvPr id="7" name="Picture 2" descr="D:\BackUp_skola\PiG\slike\vlasnicka_struktura_INA-e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1299" t="17462" r="53233" b="6139"/>
                <a:stretch>
                  <a:fillRect/>
                </a:stretch>
              </p:blipFill>
              <p:spPr bwMode="auto">
                <a:xfrm>
                  <a:off x="103027" y="3500438"/>
                  <a:ext cx="2968775" cy="2968775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863080" y="4090292"/>
                  <a:ext cx="67518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RH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277654" y="5504216"/>
                  <a:ext cx="99418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r-HR" sz="3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MOL</a:t>
                  </a:r>
                  <a:endParaRPr lang="hr-H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12" name="Rectangle 11"/>
          <p:cNvSpPr/>
          <p:nvPr/>
        </p:nvSpPr>
        <p:spPr>
          <a:xfrm>
            <a:off x="250001" y="4029023"/>
            <a:ext cx="6050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Nominalna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(1. 12. 2006.)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900,00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0001" y="4386213"/>
            <a:ext cx="6075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 smtClean="0">
                <a:solidFill>
                  <a:schemeClr val="bg1"/>
                </a:solidFill>
              </a:rPr>
              <a:t>Burzovna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vrijednost</a:t>
            </a:r>
            <a:r>
              <a:rPr lang="hr-HR" sz="2000" dirty="0" smtClean="0">
                <a:solidFill>
                  <a:schemeClr val="bg1"/>
                </a:solidFill>
              </a:rPr>
              <a:t> 1 dionice </a:t>
            </a:r>
            <a:r>
              <a:rPr lang="hr-HR" sz="2000" i="1" dirty="0" smtClean="0">
                <a:solidFill>
                  <a:schemeClr val="bg1"/>
                </a:solidFill>
              </a:rPr>
              <a:t>(10. 4. 2018.)</a:t>
            </a:r>
            <a:r>
              <a:rPr lang="hr-HR" sz="2000" dirty="0" smtClean="0">
                <a:solidFill>
                  <a:schemeClr val="bg1"/>
                </a:solidFill>
              </a:rPr>
              <a:t>: </a:t>
            </a:r>
            <a:r>
              <a:rPr lang="hr-HR" sz="2000" b="1" dirty="0" smtClean="0">
                <a:solidFill>
                  <a:srgbClr val="FF0000"/>
                </a:solidFill>
              </a:rPr>
              <a:t>3.300,00 kn</a:t>
            </a:r>
            <a:endParaRPr lang="hr-HR" sz="20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– primjer INA </a:t>
            </a:r>
            <a:r>
              <a:rPr lang="hr-HR" sz="35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d.d</a:t>
            </a:r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760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onic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428604"/>
            <a:ext cx="8715436" cy="588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3929066"/>
            <a:ext cx="833978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hlinkClick r:id="rId3"/>
              </a:rPr>
              <a:t>https://drive.google.com/file/d/0B3j3fkaAq7drQWx4Q3BHeVZtTDQ/view?usp=sharing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071678"/>
            <a:ext cx="778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Kako funkcionira burza i što su dionice</a:t>
            </a:r>
          </a:p>
          <a:p>
            <a:pPr algn="ctr"/>
            <a:r>
              <a:rPr lang="hr-HR" sz="3600" dirty="0" smtClean="0"/>
              <a:t>How The Stock Exchange Works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OPORTUNITETNI TROŠAK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001156" cy="5857892"/>
          </a:xfrm>
        </p:spPr>
        <p:txBody>
          <a:bodyPr lIns="72000">
            <a:normAutofit/>
          </a:bodyPr>
          <a:lstStyle/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čovjekove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želje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su uvijek veće od čovjekovih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mogućnosti</a:t>
            </a:r>
          </a:p>
          <a:p>
            <a:pPr marL="50400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dabir jedne želje znači odricanje od druge želje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t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de-AT" sz="2600" dirty="0" smtClean="0">
                <a:latin typeface="Calibri" pitchFamily="34" charset="0"/>
                <a:cs typeface="Calibri" pitchFamily="34" charset="0"/>
              </a:rPr>
              <a:t>druga želja od koje se odustaje naziva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</a:t>
            </a:r>
            <a:r>
              <a:rPr lang="de-AT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portunitetni trošak </a:t>
            </a:r>
          </a:p>
          <a:p>
            <a:pPr marL="360000" indent="-288000">
              <a:spcBef>
                <a:spcPts val="36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OPORTUNITETNI TROŠAK</a:t>
            </a:r>
            <a:r>
              <a:rPr lang="hr-H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druga najbolja opcija od koje se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odustaje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  <a:p>
            <a:pPr marL="504000" indent="-360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odluka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više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automatski znači da se za nešto troši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manje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282" y="2883942"/>
            <a:ext cx="8678198" cy="118800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ln>
                <a:solidFill>
                  <a:schemeClr val="tx1"/>
                </a:solidFill>
                <a:prstDash val="solid"/>
              </a:ln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131762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00118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OBVEZNICE </a:t>
            </a:r>
            <a:r>
              <a:rPr lang="hr-HR" sz="2400" dirty="0" smtClean="0">
                <a:latin typeface="+mj-lt"/>
              </a:rPr>
              <a:t>– vrijednosni papiri kojima se izdavatelj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obvezuje</a:t>
            </a:r>
            <a:r>
              <a:rPr lang="hr-HR" sz="2400" dirty="0" smtClean="0">
                <a:latin typeface="+mj-lt"/>
              </a:rPr>
              <a:t> da će vlasniku obveznice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isplatiti do određenog roka </a:t>
            </a:r>
            <a:r>
              <a:rPr lang="hr-HR" sz="2400" dirty="0" smtClean="0">
                <a:latin typeface="+mj-lt"/>
              </a:rPr>
              <a:t>iznos naznačen na obveznici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uz pripadajuće kamate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oblik zajma, tj. POTVRDA O DUGU</a:t>
            </a:r>
          </a:p>
          <a:p>
            <a:pPr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</a:rPr>
              <a:t>obveznice najčešće izdaje država kad podiže zajam (ali i poduzeća)</a:t>
            </a:r>
            <a:endParaRPr lang="hr-HR" sz="2400" i="1" dirty="0" smtClean="0">
              <a:latin typeface="+mj-lt"/>
            </a:endParaRPr>
          </a:p>
          <a:p>
            <a:pPr indent="-288000">
              <a:spcBef>
                <a:spcPts val="1800"/>
              </a:spcBef>
              <a:buSzPct val="100000"/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VRSTE OBVEZNICA</a:t>
            </a:r>
            <a:r>
              <a:rPr lang="hr-HR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(prema dospijeću na naplatu)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KRATKOROČNE </a:t>
            </a:r>
            <a:r>
              <a:rPr lang="hr-HR" sz="2000" i="1" dirty="0" smtClean="0">
                <a:latin typeface="+mj-lt"/>
              </a:rPr>
              <a:t>(dospijeće do jedne godine)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SREDNJOROČNE </a:t>
            </a:r>
            <a:r>
              <a:rPr lang="hr-HR" sz="2000" i="1" dirty="0" smtClean="0">
                <a:latin typeface="+mj-lt"/>
              </a:rPr>
              <a:t>(dospijeće od jedne do deset godina)</a:t>
            </a:r>
            <a:endParaRPr lang="hr-HR" i="1" dirty="0" smtClean="0">
              <a:latin typeface="+mj-lt"/>
            </a:endParaRP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j-lt"/>
              </a:rPr>
              <a:t>DUGOROČNE</a:t>
            </a:r>
            <a:r>
              <a:rPr lang="hr-HR" sz="2000" dirty="0" smtClean="0">
                <a:latin typeface="+mj-lt"/>
              </a:rPr>
              <a:t> </a:t>
            </a:r>
            <a:r>
              <a:rPr lang="hr-HR" sz="2000" i="1" dirty="0" smtClean="0">
                <a:latin typeface="+mj-lt"/>
              </a:rPr>
              <a:t>(dospijeće od deset i više godina)</a:t>
            </a: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hr-HR" sz="2400" i="1" dirty="0" smtClean="0">
                <a:latin typeface="+mj-lt"/>
              </a:rPr>
              <a:t>kamatna stopa se povećava s obzirom na dospijeće na naplatu </a:t>
            </a:r>
            <a:br>
              <a:rPr lang="hr-HR" sz="2400" i="1" dirty="0" smtClean="0">
                <a:latin typeface="+mj-lt"/>
              </a:rPr>
            </a:br>
            <a:r>
              <a:rPr lang="hr-HR" sz="2400" i="1" dirty="0" smtClean="0">
                <a:latin typeface="+mj-lt"/>
              </a:rPr>
              <a:t>(dulje čekanje – veća kamata – veći rizik)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214942" y="3006642"/>
            <a:ext cx="3357554" cy="1214446"/>
          </a:xfrm>
          <a:prstGeom prst="wedgeRoundRectCallout">
            <a:avLst>
              <a:gd name="adj1" fmla="val -32548"/>
              <a:gd name="adj2" fmla="val -75402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VJEROVNIK </a:t>
            </a:r>
            <a:r>
              <a:rPr lang="hr-HR" sz="2000" b="1" i="1" dirty="0" smtClean="0">
                <a:solidFill>
                  <a:srgbClr val="FF0000"/>
                </a:solidFill>
              </a:rPr>
              <a:t>(bondholder)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vlasnik obveznice </a:t>
            </a:r>
            <a:r>
              <a:rPr lang="hr-HR" sz="2000" dirty="0" smtClean="0">
                <a:solidFill>
                  <a:schemeClr val="bg1"/>
                </a:solidFill>
              </a:rPr>
              <a:t>–</a:t>
            </a:r>
            <a:r>
              <a:rPr lang="hr-HR" sz="2000" b="1" dirty="0" smtClean="0">
                <a:solidFill>
                  <a:schemeClr val="bg1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kupio je obveznicu od izdavatelja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785918" y="3006642"/>
            <a:ext cx="3357554" cy="1214446"/>
          </a:xfrm>
          <a:prstGeom prst="wedgeRoundRectCallout">
            <a:avLst>
              <a:gd name="adj1" fmla="val 36415"/>
              <a:gd name="adj2" fmla="val -77465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36000"/>
            <a:r>
              <a:rPr lang="hr-HR" sz="2000" b="1" dirty="0" smtClean="0">
                <a:solidFill>
                  <a:srgbClr val="FF0000"/>
                </a:solidFill>
              </a:rPr>
              <a:t>DUŽNIK</a:t>
            </a:r>
            <a:r>
              <a:rPr lang="hr-HR" sz="2000" b="1" i="1" dirty="0" smtClean="0">
                <a:solidFill>
                  <a:srgbClr val="FF0000"/>
                </a:solidFill>
              </a:rPr>
              <a:t>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izdavatelj obveznice </a:t>
            </a:r>
            <a:r>
              <a:rPr lang="hr-HR" sz="2000" dirty="0" smtClean="0">
                <a:solidFill>
                  <a:schemeClr val="bg1"/>
                </a:solidFill>
              </a:rPr>
              <a:t>– subjekt koji traži pozajmicu</a:t>
            </a:r>
            <a:endParaRPr lang="hr-HR" sz="2000" b="1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4" grpId="1" animBg="1"/>
      <p:bldP spid="7" grpId="0" animBg="1"/>
      <p:bldP spid="7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veznica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4282" y="101524"/>
            <a:ext cx="8715436" cy="6816866"/>
          </a:xfrm>
          <a:prstGeom prst="rect">
            <a:avLst/>
          </a:prstGeom>
        </p:spPr>
      </p:pic>
      <p:pic>
        <p:nvPicPr>
          <p:cNvPr id="1028" name="Picture 4" descr="http://www.prodaja-akcija.com/wp-content/uploads/2014/02/obveznic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46" t="46927" r="22424" b="38169"/>
          <a:stretch/>
        </p:blipFill>
        <p:spPr bwMode="auto">
          <a:xfrm>
            <a:off x="298883" y="4725144"/>
            <a:ext cx="8558317" cy="187795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6967" y="4704572"/>
            <a:ext cx="8089546" cy="1915024"/>
            <a:chOff x="548788" y="3009593"/>
            <a:chExt cx="8089546" cy="1915024"/>
          </a:xfrm>
        </p:grpSpPr>
        <p:sp>
          <p:nvSpPr>
            <p:cNvPr id="9" name="Rectangle 8"/>
            <p:cNvSpPr/>
            <p:nvPr/>
          </p:nvSpPr>
          <p:spPr>
            <a:xfrm rot="60000">
              <a:off x="1328997" y="3075245"/>
              <a:ext cx="6630934" cy="349471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3" name="TextBox 2"/>
            <p:cNvSpPr txBox="1"/>
            <p:nvPr/>
          </p:nvSpPr>
          <p:spPr>
            <a:xfrm rot="60000">
              <a:off x="1332461" y="3009593"/>
              <a:ext cx="6679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Nogometni klub »Dinamo</a:t>
              </a:r>
              <a:r>
                <a:rPr lang="hr-HR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Zagreb, obvezuje se platiti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 rot="60000">
              <a:off x="548788" y="4146580"/>
              <a:ext cx="8089546" cy="748460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8" name="TextBox 7"/>
            <p:cNvSpPr txBox="1"/>
            <p:nvPr/>
          </p:nvSpPr>
          <p:spPr>
            <a:xfrm rot="60000">
              <a:off x="562981" y="4155176"/>
              <a:ext cx="80698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Iznos od N. Din 30 – (trideset) sa 1% kamata godišnje o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dospjeću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ctr"/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Zajam </a:t>
              </a:r>
              <a:r>
                <a:rPr lang="hr-HR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dospjeva</a:t>
              </a:r>
              <a:r>
                <a:rPr lang="hr-HR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dana 1. veljače 1971. godine.</a:t>
              </a:r>
              <a:endParaRPr lang="hr-H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 rot="60000">
            <a:off x="2195736" y="3116692"/>
            <a:ext cx="4896544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RAZLIKA</a:t>
            </a:r>
            <a:endParaRPr lang="hr-H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22619"/>
              </p:ext>
            </p:extLst>
          </p:nvPr>
        </p:nvGraphicFramePr>
        <p:xfrm>
          <a:off x="435934" y="928670"/>
          <a:ext cx="8329642" cy="33226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38249"/>
                <a:gridCol w="2389661"/>
                <a:gridCol w="2901732"/>
              </a:tblGrid>
              <a:tr h="631033">
                <a:tc>
                  <a:txBody>
                    <a:bodyPr/>
                    <a:lstStyle/>
                    <a:p>
                      <a:endParaRPr lang="hr-HR" sz="2000" dirty="0"/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DIONICE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OBVEZNICE</a:t>
                      </a:r>
                      <a:endParaRPr lang="hr-HR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potvrda o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aseline="0" smtClean="0"/>
                        <a:t>vlasništvu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dugu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dobit u obliku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dividende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kamate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rizik ulaganja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veći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manji</a:t>
                      </a:r>
                      <a:endParaRPr lang="hr-HR" sz="2000"/>
                    </a:p>
                  </a:txBody>
                  <a:tcPr anchor="ctr"/>
                </a:tc>
              </a:tr>
              <a:tr h="546895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rok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trajanja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neograničen</a:t>
                      </a:r>
                      <a:endParaRPr lang="hr-HR" sz="20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smtClean="0"/>
                        <a:t>ograničen</a:t>
                      </a:r>
                      <a:endParaRPr lang="hr-HR" sz="2000"/>
                    </a:p>
                  </a:txBody>
                  <a:tcPr anchor="ctr"/>
                </a:tc>
              </a:tr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hr-HR" sz="2000" b="1" dirty="0" smtClean="0">
                          <a:solidFill>
                            <a:srgbClr val="FF0000"/>
                          </a:solidFill>
                        </a:rPr>
                        <a:t>isplata</a:t>
                      </a:r>
                      <a:r>
                        <a:rPr lang="hr-HR" sz="2000" b="1" baseline="0" dirty="0" smtClean="0">
                          <a:solidFill>
                            <a:srgbClr val="FF0000"/>
                          </a:solidFill>
                        </a:rPr>
                        <a:t> u slučaju bankrota</a:t>
                      </a:r>
                      <a:endParaRPr lang="hr-H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smtClean="0"/>
                        <a:t>posljednji</a:t>
                      </a:r>
                      <a:endParaRPr lang="hr-HR" sz="2000" b="1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smtClean="0"/>
                        <a:t>dolaze</a:t>
                      </a:r>
                      <a:r>
                        <a:rPr lang="hr-HR" sz="2000" baseline="0" dirty="0" smtClean="0"/>
                        <a:t> </a:t>
                      </a:r>
                      <a:r>
                        <a:rPr lang="hr-HR" sz="2000" b="1" baseline="0" dirty="0" smtClean="0"/>
                        <a:t>prije</a:t>
                      </a:r>
                      <a:r>
                        <a:rPr lang="hr-HR" sz="2000" baseline="0" dirty="0" smtClean="0"/>
                        <a:t> na naplatu</a:t>
                      </a:r>
                      <a:endParaRPr lang="hr-HR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71470" y="4500570"/>
            <a:ext cx="921547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547688" marR="0" lvl="0" indent="-288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  <a:tabLst/>
              <a:defRPr/>
            </a:pPr>
            <a:r>
              <a:rPr kumimoji="0" lang="hr-HR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obveznice su slične kreditu, ali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nisu isto: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lang="hr-HR" sz="2400" b="1" baseline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kredit</a:t>
            </a:r>
            <a:r>
              <a:rPr lang="hr-HR" sz="2400" dirty="0" smtClean="0">
                <a:latin typeface="+mj-lt"/>
                <a:cs typeface="Arial" pitchFamily="34" charset="0"/>
              </a:rPr>
              <a:t> se posuđuje od banaka i </a:t>
            </a:r>
            <a:r>
              <a:rPr lang="hr-HR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nije prenosiv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(isplaćuje se jednoj banci do kraja isplate kredita)</a:t>
            </a:r>
          </a:p>
          <a:p>
            <a:pPr marL="828000" lvl="1" indent="-288000" fontAlgn="base">
              <a:spcBef>
                <a:spcPts val="600"/>
              </a:spcBef>
              <a:spcAft>
                <a:spcPct val="0"/>
              </a:spcAft>
              <a:buClr>
                <a:srgbClr val="F9F9F9"/>
              </a:buClr>
              <a:buSzPct val="100000"/>
              <a:buFont typeface="Arial" pitchFamily="34" charset="0"/>
              <a:buChar char="–"/>
            </a:pPr>
            <a:r>
              <a:rPr kumimoji="0" lang="hr-HR" sz="2400" b="1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obveznice</a:t>
            </a:r>
            <a:r>
              <a:rPr kumimoji="0" lang="hr-HR" sz="24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se mogu kupiti od različitih gospodarskih subjekata (npr. osiguravajućih društava, korporacija…) i </a:t>
            </a:r>
            <a:r>
              <a:rPr kumimoji="0" lang="hr-HR" sz="240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prenosive su</a:t>
            </a:r>
            <a:endParaRPr kumimoji="0" lang="hr-HR" sz="240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4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DIONICE I OBVEZNICE – VRIJEDNOSNI PAPIRI</a:t>
            </a:r>
            <a:endParaRPr lang="hr-HR" sz="35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42908" y="857232"/>
            <a:ext cx="9286908" cy="5715040"/>
          </a:xfrm>
        </p:spPr>
        <p:txBody>
          <a:bodyPr>
            <a:noAutofit/>
          </a:bodyPr>
          <a:lstStyle/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poslovne organizacije </a:t>
            </a:r>
            <a:r>
              <a:rPr lang="hr-HR" sz="2400" dirty="0" smtClean="0">
                <a:latin typeface="+mn-lt"/>
              </a:rPr>
              <a:t>pribavljaju </a:t>
            </a:r>
            <a:r>
              <a:rPr lang="hr-HR" sz="2400" dirty="0" smtClean="0">
                <a:solidFill>
                  <a:prstClr val="white"/>
                </a:solidFill>
                <a:latin typeface="Calibri"/>
              </a:rPr>
              <a:t>novčana sredstva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uzimanjem kredita </a:t>
            </a:r>
            <a:r>
              <a:rPr lang="hr-HR" sz="2400" dirty="0" smtClean="0">
                <a:latin typeface="+mn-lt"/>
              </a:rPr>
              <a:t>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emisijom vlastitih vrijednosnih papira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n-lt"/>
              </a:rPr>
              <a:t>ako poslovne organizacije žele povećati vlastita sredstva (imovinu), onda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emitiraju dionice</a:t>
            </a:r>
            <a:r>
              <a:rPr lang="hr-HR" sz="2400" dirty="0" smtClean="0">
                <a:latin typeface="+mn-lt"/>
              </a:rPr>
              <a:t>, a kada žele uzeti kredit,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izdaju obveznice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SEKURITIZACIJA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(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lat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. </a:t>
            </a:r>
            <a:r>
              <a:rPr lang="hr-HR" sz="2000" i="1" dirty="0" err="1" smtClean="0">
                <a:solidFill>
                  <a:prstClr val="white"/>
                </a:solidFill>
                <a:latin typeface="Calibri"/>
              </a:rPr>
              <a:t>securities</a:t>
            </a:r>
            <a:r>
              <a:rPr lang="hr-HR" sz="2000" i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latin typeface="Calibri"/>
              </a:rPr>
              <a:t>– vrijednosni papiri) – </a:t>
            </a:r>
            <a:r>
              <a:rPr lang="hr-HR" sz="2400" dirty="0" smtClean="0">
                <a:latin typeface="+mn-lt"/>
              </a:rPr>
              <a:t>pribavljanje sredstava emitiranjem vrijednosnih papira (dionica i obveznica)</a:t>
            </a:r>
            <a:endParaRPr lang="hr-HR" sz="2000" dirty="0" smtClean="0"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334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https://drive.google.com/file/d/0B3j3fkaAq7drcGdiZ0xBVjM0cFE/edit?usp=sharing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globalnog ekonomskog sloma (obveznice i dug)</a:t>
            </a:r>
          </a:p>
          <a:p>
            <a:pPr algn="ctr"/>
            <a:r>
              <a:rPr lang="hr-HR" sz="3600" dirty="0" smtClean="0"/>
              <a:t>Global Collapse Explained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670" y="4429132"/>
            <a:ext cx="81769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r-HR" dirty="0" smtClean="0">
                <a:hlinkClick r:id="rId3"/>
              </a:rPr>
              <a:t>https://drive.google.com/file/d/0B3j3fkaAq7drZ1ZjRUdMMHlUNWs/edit?usp=sharing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/>
              <a:t>Objašnjenje duga između dvije države (kamate i dug)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7504" y="1142984"/>
            <a:ext cx="9036496" cy="5643578"/>
          </a:xfrm>
        </p:spPr>
        <p:txBody>
          <a:bodyPr>
            <a:normAutofit/>
          </a:bodyPr>
          <a:lstStyle/>
          <a:p>
            <a:pPr marL="360000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latin typeface="+mn-lt"/>
              </a:rPr>
              <a:t>postoji više područja ekonomske politike: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(porezna)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MONTEARNA POLITIKA 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(novčana)</a:t>
            </a:r>
            <a:endParaRPr lang="hr-HR" sz="320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vanjskotrgovinska politika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cijena</a:t>
            </a:r>
          </a:p>
          <a:p>
            <a:pPr marL="1260000" lvl="3" indent="-468000">
              <a:spcBef>
                <a:spcPts val="1200"/>
              </a:spcBef>
              <a:buFont typeface="+mj-lt"/>
              <a:buAutoNum type="arabicPeriod"/>
            </a:pPr>
            <a:r>
              <a:rPr lang="hr-HR" sz="3200" dirty="0" smtClean="0">
                <a:latin typeface="+mn-lt"/>
              </a:rPr>
              <a:t>politika dohotka</a:t>
            </a:r>
          </a:p>
          <a:p>
            <a:pPr marL="455138" indent="-468000">
              <a:spcBef>
                <a:spcPts val="30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2200" dirty="0" smtClean="0">
                <a:latin typeface="+mn-lt"/>
              </a:rPr>
              <a:t>ekonomskom politikom 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država nastoji ostvariti makroekonomske ciljeve </a:t>
            </a:r>
            <a:r>
              <a:rPr lang="hr-HR" sz="2200" dirty="0" smtClean="0">
                <a:latin typeface="+mn-lt"/>
              </a:rPr>
              <a:t>(gospodarski rast, stabilnost cijena i punu zaposlenost)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FISKALNA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857232"/>
            <a:ext cx="9286908" cy="5929330"/>
          </a:xfrm>
        </p:spPr>
        <p:txBody>
          <a:bodyPr>
            <a:normAutofit/>
          </a:bodyPr>
          <a:lstStyle/>
          <a:p>
            <a:pPr marL="252000" indent="0">
              <a:spcBef>
                <a:spcPts val="24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FISKALNA POLITIKA </a:t>
            </a:r>
            <a:r>
              <a:rPr lang="hr-HR" sz="2400" dirty="0" smtClean="0">
                <a:latin typeface="+mn-lt"/>
              </a:rPr>
              <a:t>– sastoji se od politike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opće potrošnje </a:t>
            </a:r>
            <a:r>
              <a:rPr lang="hr-HR" sz="2400" i="1" dirty="0" smtClean="0">
                <a:latin typeface="+mn-lt"/>
              </a:rPr>
              <a:t>(politika proračuna, odnosno </a:t>
            </a:r>
            <a:r>
              <a:rPr lang="hr-HR" sz="2400" i="1" u="sng" dirty="0" smtClean="0">
                <a:latin typeface="+mn-lt"/>
              </a:rPr>
              <a:t>javni rashodi</a:t>
            </a:r>
            <a:r>
              <a:rPr lang="hr-HR" sz="2400" i="1" dirty="0" smtClean="0">
                <a:latin typeface="+mn-lt"/>
              </a:rPr>
              <a:t>)</a:t>
            </a:r>
            <a:r>
              <a:rPr lang="hr-HR" sz="2400" dirty="0" smtClean="0">
                <a:latin typeface="+mn-lt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porezne</a:t>
            </a:r>
            <a:r>
              <a:rPr lang="hr-HR" sz="2400" dirty="0" smtClean="0">
                <a:latin typeface="+mn-lt"/>
              </a:rPr>
              <a:t> politike</a:t>
            </a:r>
            <a:endParaRPr lang="hr-HR" sz="2400" i="1" dirty="0" smtClean="0"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n-lt"/>
              </a:rPr>
              <a:t>razlikujemo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antirecesijsku) </a:t>
            </a:r>
            <a:r>
              <a:rPr lang="hr-HR" sz="2400" dirty="0" smtClean="0">
                <a:latin typeface="+mn-lt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KONTRAKCIJSKU</a:t>
            </a:r>
            <a:r>
              <a:rPr lang="hr-HR" sz="2400" dirty="0" smtClean="0">
                <a:latin typeface="+mn-lt"/>
              </a:rPr>
              <a:t> </a:t>
            </a:r>
            <a:r>
              <a:rPr lang="hr-HR" sz="2400" i="1" dirty="0" smtClean="0">
                <a:latin typeface="+mn-lt"/>
              </a:rPr>
              <a:t>(ili antiinflacijsku) </a:t>
            </a:r>
            <a:r>
              <a:rPr lang="hr-HR" sz="2400" dirty="0" smtClean="0">
                <a:latin typeface="+mn-lt"/>
              </a:rPr>
              <a:t>fiskalnu politiku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državne potrošnje </a:t>
            </a:r>
            <a:r>
              <a:rPr lang="hr-HR" sz="2200" dirty="0" smtClean="0">
                <a:latin typeface="+mn-lt"/>
              </a:rPr>
              <a:t>povećava se ukupna proizvodnja i zaposlenost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povećanjem poreza </a:t>
            </a:r>
            <a:r>
              <a:rPr lang="hr-HR" sz="2200" dirty="0" smtClean="0">
                <a:latin typeface="+mn-lt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smanjenjem potrošnje države</a:t>
            </a:r>
            <a:r>
              <a:rPr lang="hr-HR" sz="22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hr-HR" sz="2200" dirty="0" smtClean="0">
                <a:latin typeface="+mn-lt"/>
              </a:rPr>
              <a:t>smanjuje se inflacija </a:t>
            </a:r>
            <a:r>
              <a:rPr lang="hr-HR" sz="2200" i="1" dirty="0" smtClean="0">
                <a:latin typeface="+mn-lt"/>
              </a:rPr>
              <a:t>(ali i ukupna proizvodnja i zaposlenost)</a:t>
            </a:r>
          </a:p>
          <a:p>
            <a:pPr marL="252000" indent="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latin typeface="+mn-lt"/>
              </a:rPr>
              <a:t>– </a:t>
            </a:r>
            <a:r>
              <a:rPr lang="hr-HR" sz="2400" u="sng" dirty="0" smtClean="0">
                <a:latin typeface="+mn-lt"/>
              </a:rPr>
              <a:t>novčani plan prihoda i rashoda</a:t>
            </a:r>
            <a:r>
              <a:rPr lang="hr-HR" sz="2400" dirty="0" smtClean="0">
                <a:latin typeface="+mn-lt"/>
              </a:rPr>
              <a:t> neke države </a:t>
            </a:r>
            <a:r>
              <a:rPr lang="hr-HR" sz="2400" i="1" dirty="0" smtClean="0">
                <a:latin typeface="+mn-lt"/>
              </a:rPr>
              <a:t>(ili uže teritorijalne jedinice)</a:t>
            </a:r>
            <a:r>
              <a:rPr lang="hr-HR" sz="2400" dirty="0" smtClean="0">
                <a:latin typeface="+mn-lt"/>
              </a:rPr>
              <a:t> za određeno razdoblje </a:t>
            </a:r>
            <a:r>
              <a:rPr lang="hr-HR" sz="2400" i="1" dirty="0" smtClean="0">
                <a:latin typeface="+mn-lt"/>
              </a:rPr>
              <a:t>(obično godinu dana)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DEFICIT </a:t>
            </a:r>
            <a:r>
              <a:rPr lang="hr-HR" dirty="0" smtClean="0">
                <a:latin typeface="+mn-lt"/>
              </a:rPr>
              <a:t>– </a:t>
            </a:r>
            <a:r>
              <a:rPr lang="hr-HR" sz="2200" dirty="0" smtClean="0">
                <a:latin typeface="+mn-lt"/>
              </a:rPr>
              <a:t>ako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veći </a:t>
            </a:r>
            <a:r>
              <a:rPr lang="hr-HR" sz="2200" dirty="0" smtClean="0">
                <a:latin typeface="+mn-lt"/>
              </a:rPr>
              <a:t>od prihoda</a:t>
            </a:r>
          </a:p>
          <a:p>
            <a:pPr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PRORAČUNSKI SUFICIT</a:t>
            </a:r>
            <a:r>
              <a:rPr lang="hr-HR" dirty="0" smtClean="0">
                <a:latin typeface="+mn-lt"/>
              </a:rPr>
              <a:t> – </a:t>
            </a:r>
            <a:r>
              <a:rPr lang="hr-HR" sz="2200" dirty="0" smtClean="0">
                <a:latin typeface="+mn-lt"/>
              </a:rPr>
              <a:t>ako  su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rashodi manji </a:t>
            </a:r>
            <a:r>
              <a:rPr lang="hr-HR" sz="2200" dirty="0" smtClean="0">
                <a:latin typeface="+mn-lt"/>
              </a:rPr>
              <a:t>od prihoda</a:t>
            </a:r>
            <a:endParaRPr lang="hr-HR" sz="2200" i="1" dirty="0" smtClean="0">
              <a:latin typeface="+mn-lt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395536" y="2285992"/>
            <a:ext cx="4643470" cy="1928826"/>
          </a:xfrm>
          <a:prstGeom prst="wedgeRoundRectCallout">
            <a:avLst>
              <a:gd name="adj1" fmla="val 39668"/>
              <a:gd name="adj2" fmla="val -7810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</a:rPr>
              <a:t>JAVNI RASHODI </a:t>
            </a:r>
            <a:r>
              <a:rPr lang="hr-HR" b="1" dirty="0" smtClean="0">
                <a:solidFill>
                  <a:schemeClr val="bg1"/>
                </a:solidFill>
              </a:rPr>
              <a:t>– državna potrošnja</a:t>
            </a:r>
            <a:r>
              <a:rPr lang="hr-HR" dirty="0" smtClean="0">
                <a:solidFill>
                  <a:schemeClr val="bg1"/>
                </a:solidFill>
              </a:rPr>
              <a:t> (kako će se utrošiti državna sredstva)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i="1" dirty="0" smtClean="0">
                <a:solidFill>
                  <a:schemeClr val="bg1"/>
                </a:solidFill>
              </a:rPr>
              <a:t>plaće vladinih i drugih državnih činovnika, mirovine, pomoći nezaposlenima, naknade rodiljama i ostala socijalna davanja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850" y="4071942"/>
            <a:ext cx="5500726" cy="571504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JAVNI PRIHODI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prihodi države </a:t>
            </a:r>
            <a:r>
              <a:rPr lang="hr-HR" sz="2000" dirty="0" smtClean="0">
                <a:solidFill>
                  <a:schemeClr val="bg1"/>
                </a:solidFill>
              </a:rPr>
              <a:t>(porezi, carine)</a:t>
            </a: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1288" y="4500570"/>
            <a:ext cx="6000792" cy="1571636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JAVNA POTROŠNJA </a:t>
            </a:r>
            <a:r>
              <a:rPr lang="hr-HR" sz="2000" b="1" dirty="0" smtClean="0">
                <a:solidFill>
                  <a:schemeClr val="bg1"/>
                </a:solidFill>
              </a:rPr>
              <a:t>–</a:t>
            </a:r>
            <a:r>
              <a:rPr lang="hr-HR" sz="2000" dirty="0" smtClean="0">
                <a:solidFill>
                  <a:schemeClr val="bg1"/>
                </a:solidFill>
              </a:rPr>
              <a:t> obuhvaća </a:t>
            </a:r>
            <a:r>
              <a:rPr lang="hr-HR" sz="2000" b="1" dirty="0" smtClean="0">
                <a:solidFill>
                  <a:schemeClr val="bg1"/>
                </a:solidFill>
              </a:rPr>
              <a:t>financiranje</a:t>
            </a:r>
            <a:r>
              <a:rPr lang="hr-HR" sz="2000" dirty="0" smtClean="0">
                <a:solidFill>
                  <a:schemeClr val="bg1"/>
                </a:solidFill>
              </a:rPr>
              <a:t> </a:t>
            </a:r>
            <a:r>
              <a:rPr lang="hr-HR" sz="2000" b="1" dirty="0" smtClean="0">
                <a:solidFill>
                  <a:schemeClr val="bg1"/>
                </a:solidFill>
              </a:rPr>
              <a:t>objekata od zajedničkog interesa 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i="1" dirty="0" smtClean="0">
                <a:solidFill>
                  <a:schemeClr val="bg1"/>
                </a:solidFill>
              </a:rPr>
              <a:t>izgradnja i održavanje cesta, pruga, škola, elektrana, luka, mostova, dječjih vrtića, plinifikacija zemlje…</a:t>
            </a:r>
          </a:p>
          <a:p>
            <a:pPr marL="252000" indent="-252000">
              <a:spcBef>
                <a:spcPts val="1200"/>
              </a:spcBef>
              <a:buFont typeface="Arial" pitchFamily="34" charset="0"/>
              <a:buChar char="–"/>
            </a:pPr>
            <a:endParaRPr lang="hr-HR" sz="2000" dirty="0" smtClean="0">
              <a:solidFill>
                <a:srgbClr val="FF0000"/>
              </a:solidFill>
            </a:endParaRPr>
          </a:p>
          <a:p>
            <a:pPr marL="252000" indent="-252000">
              <a:buFont typeface="Arial" pitchFamily="34" charset="0"/>
              <a:buChar char="–"/>
            </a:pP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000100" y="2786058"/>
            <a:ext cx="3786214" cy="1785950"/>
          </a:xfrm>
          <a:prstGeom prst="wedgeRoundRectCallout">
            <a:avLst>
              <a:gd name="adj1" fmla="val -34747"/>
              <a:gd name="adj2" fmla="val 69718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BUDŽET</a:t>
            </a:r>
            <a:r>
              <a:rPr lang="hr-HR" sz="2000" dirty="0" smtClean="0">
                <a:solidFill>
                  <a:schemeClr val="bg1"/>
                </a:solidFill>
              </a:rPr>
              <a:t> (budget) – francuska riječ koja označava kožnu torbu u kojoj su ministri u francuskoj nosili planove prihoda i rashoda</a:t>
            </a:r>
            <a:endParaRPr lang="hr-HR" sz="2000" i="1" dirty="0" smtClean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827664" y="2030447"/>
            <a:ext cx="4283968" cy="1872208"/>
          </a:xfrm>
          <a:prstGeom prst="wedgeRoundRectCallout">
            <a:avLst>
              <a:gd name="adj1" fmla="val -35796"/>
              <a:gd name="adj2" fmla="val -65369"/>
              <a:gd name="adj3" fmla="val 16667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52000" indent="-252000"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REALNO TROŠENJE </a:t>
            </a:r>
            <a:r>
              <a:rPr lang="hr-HR" sz="2000" dirty="0" smtClean="0">
                <a:solidFill>
                  <a:schemeClr val="bg1"/>
                </a:solidFill>
              </a:rPr>
              <a:t>– </a:t>
            </a:r>
            <a:r>
              <a:rPr lang="hr-HR" sz="2000" b="1" dirty="0" smtClean="0">
                <a:solidFill>
                  <a:schemeClr val="bg1"/>
                </a:solidFill>
              </a:rPr>
              <a:t>izravno plaćanje</a:t>
            </a:r>
            <a:r>
              <a:rPr lang="hr-HR" sz="2000" dirty="0" smtClean="0">
                <a:solidFill>
                  <a:schemeClr val="bg1"/>
                </a:solidFill>
              </a:rPr>
              <a:t> za dobra i usluge</a:t>
            </a:r>
          </a:p>
          <a:p>
            <a:pPr marL="252000" indent="-252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000" b="1" dirty="0" smtClean="0">
                <a:solidFill>
                  <a:srgbClr val="FF0000"/>
                </a:solidFill>
              </a:rPr>
              <a:t>TRANSFERNA PLAĆANJA </a:t>
            </a:r>
            <a:r>
              <a:rPr lang="hr-HR" sz="2000" dirty="0" smtClean="0">
                <a:solidFill>
                  <a:schemeClr val="bg1"/>
                </a:solidFill>
              </a:rPr>
              <a:t>– plaćanje kućanstvima i organizacijama </a:t>
            </a:r>
            <a:r>
              <a:rPr lang="hr-HR" sz="2000" b="1" dirty="0" smtClean="0">
                <a:solidFill>
                  <a:schemeClr val="bg1"/>
                </a:solidFill>
              </a:rPr>
              <a:t>putem subvencija i pomoći</a:t>
            </a:r>
            <a:endParaRPr lang="hr-HR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8" grpId="0" animBg="1"/>
      <p:bldP spid="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643966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OPOREZIVANJE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214346" y="857232"/>
            <a:ext cx="9358346" cy="5929330"/>
          </a:xfrm>
        </p:spPr>
        <p:txBody>
          <a:bodyPr>
            <a:noAutofit/>
          </a:bodyPr>
          <a:lstStyle/>
          <a:p>
            <a:pPr indent="-28800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DVIJE VRSTE OPOREZIVANJA</a:t>
            </a:r>
          </a:p>
          <a:p>
            <a:pPr marL="900000" lvl="2" indent="-288000">
              <a:spcBef>
                <a:spcPts val="6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osobni porezi </a:t>
            </a:r>
            <a:r>
              <a:rPr lang="hr-HR" sz="2200" i="1" dirty="0" smtClean="0">
                <a:latin typeface="+mn-lt"/>
              </a:rPr>
              <a:t>(nasljeđe, imovina, dohodak) </a:t>
            </a:r>
            <a:r>
              <a:rPr lang="hr-HR" sz="2200" dirty="0" smtClean="0">
                <a:latin typeface="+mn-lt"/>
              </a:rPr>
              <a:t>i porezi koje plaćaju trgovačka društva na ostvarenu dobit</a:t>
            </a:r>
            <a:endParaRPr lang="hr-HR" sz="2200" b="1" dirty="0" smtClean="0">
              <a:latin typeface="+mn-lt"/>
            </a:endParaRPr>
          </a:p>
          <a:p>
            <a:pPr marL="900000" lvl="2" indent="-288000">
              <a:spcBef>
                <a:spcPts val="1200"/>
              </a:spcBef>
              <a:buSzPct val="100000"/>
              <a:buFont typeface="Arial" pitchFamily="34" charset="0"/>
              <a:buChar char="–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NEIZRAVNO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oporezivanje</a:t>
            </a:r>
          </a:p>
          <a:p>
            <a:pPr marL="1296000" lvl="4" indent="-288000">
              <a:spcBef>
                <a:spcPts val="0"/>
              </a:spcBef>
              <a:buFont typeface="Arial" pitchFamily="34" charset="0"/>
              <a:buChar char="–"/>
            </a:pPr>
            <a:r>
              <a:rPr lang="hr-HR" sz="2200" dirty="0" smtClean="0">
                <a:latin typeface="+mn-lt"/>
              </a:rPr>
              <a:t>porez na dodanu vrijednost (PDV) i carinske pristojbe na uvoznu robu</a:t>
            </a:r>
          </a:p>
          <a:p>
            <a:pPr indent="-288000"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OSTALE VRSTE OPOREZIVANJA</a:t>
            </a:r>
          </a:p>
          <a:p>
            <a:pPr marL="900000" lvl="4" indent="-288000">
              <a:spcBef>
                <a:spcPts val="6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PAUŠALNO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 (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REGRESIVNO)</a:t>
            </a:r>
            <a:r>
              <a:rPr lang="hr-HR" sz="2600" dirty="0" smtClean="0">
                <a:latin typeface="+mj-lt"/>
              </a:rPr>
              <a:t>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plaćanje fiksnog iznosa za porez po nekom unaprijed određenom kriteriju</a:t>
            </a:r>
          </a:p>
          <a:p>
            <a:pPr marL="900000" lvl="4" indent="-288000">
              <a:spcBef>
                <a:spcPts val="1200"/>
              </a:spcBef>
              <a:buClr>
                <a:prstClr val="white"/>
              </a:buClr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PROPORCIONALNO </a:t>
            </a:r>
            <a:r>
              <a:rPr lang="hr-HR" sz="2600" dirty="0" smtClean="0">
                <a:latin typeface="+mj-lt"/>
              </a:rPr>
              <a:t>– </a:t>
            </a:r>
            <a:r>
              <a:rPr lang="hr-HR" sz="2200" dirty="0" smtClean="0">
                <a:solidFill>
                  <a:prstClr val="white"/>
                </a:solidFill>
                <a:latin typeface="+mj-lt"/>
              </a:rPr>
              <a:t>jednaka stopa za sve (veći dio dohotka se uzima siromašnima)</a:t>
            </a:r>
          </a:p>
          <a:p>
            <a:pPr marL="900000" lvl="4" indent="-288000">
              <a:spcBef>
                <a:spcPts val="1200"/>
              </a:spcBef>
              <a:buFont typeface="Arial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</a:rPr>
              <a:t>PROGRESIVNO </a:t>
            </a:r>
            <a:r>
              <a:rPr lang="hr-HR" sz="2400" dirty="0" smtClean="0">
                <a:latin typeface="+mj-lt"/>
              </a:rPr>
              <a:t>– </a:t>
            </a:r>
            <a:r>
              <a:rPr lang="hr-HR" sz="2200" dirty="0" smtClean="0">
                <a:latin typeface="+mj-lt"/>
              </a:rPr>
              <a:t>jedna stopa poreza do određene visine prihoda, a s daljnjim rastom dohotka, raste porez</a:t>
            </a:r>
            <a:endParaRPr lang="hr-HR" sz="2400" dirty="0" smtClean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60" y="71414"/>
            <a:ext cx="91440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MONETARNA EKONOMSKA POLITIKA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34388" y="1000108"/>
            <a:ext cx="9286908" cy="5572164"/>
          </a:xfrm>
        </p:spPr>
        <p:txBody>
          <a:bodyPr>
            <a:normAutofit/>
          </a:bodyPr>
          <a:lstStyle/>
          <a:p>
            <a:pPr marL="180000" indent="0"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MONETARNA POLITIKA </a:t>
            </a:r>
            <a:r>
              <a:rPr lang="hr-HR" sz="2400" dirty="0" smtClean="0">
                <a:latin typeface="+mn-lt"/>
              </a:rPr>
              <a:t>– država </a:t>
            </a:r>
            <a:r>
              <a:rPr lang="pl-PL" sz="2400" dirty="0" smtClean="0">
                <a:latin typeface="+mn-lt"/>
              </a:rPr>
              <a:t>različitim instrumentima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 </a:t>
            </a:r>
            <a:r>
              <a:rPr lang="pl-PL" sz="2400" dirty="0" smtClean="0">
                <a:latin typeface="+mn-lt"/>
              </a:rPr>
              <a:t>i tako </a:t>
            </a:r>
            <a:r>
              <a:rPr lang="hr-HR" sz="2400" dirty="0" smtClean="0">
                <a:latin typeface="+mn-lt"/>
              </a:rPr>
              <a:t>utječe</a:t>
            </a:r>
            <a:r>
              <a:rPr lang="pl-PL" sz="2400" dirty="0" smtClean="0">
                <a:latin typeface="+mn-lt"/>
              </a:rPr>
              <a:t> na gospodarska kretanja</a:t>
            </a: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2400" dirty="0" smtClean="0">
                <a:latin typeface="+mn-lt"/>
              </a:rPr>
              <a:t>provodi je središnja </a:t>
            </a:r>
            <a:r>
              <a:rPr lang="hr-HR" sz="2400" dirty="0" smtClean="0">
                <a:latin typeface="+mn-lt"/>
              </a:rPr>
              <a:t>banka</a:t>
            </a:r>
            <a:r>
              <a:rPr lang="pl-PL" sz="2400" dirty="0" smtClean="0">
                <a:latin typeface="+mn-lt"/>
              </a:rPr>
              <a:t> države (HNB) koja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kontrolira ponudu novca i kredita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24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EKSPANZIJSKA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povećanje</a:t>
            </a:r>
            <a:r>
              <a:rPr lang="pl-PL" sz="2600" dirty="0" smtClean="0">
                <a:latin typeface="+mn-lt"/>
              </a:rPr>
              <a:t> 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opadanja</a:t>
            </a:r>
            <a:r>
              <a:rPr lang="pl-PL" sz="2600" dirty="0" smtClean="0">
                <a:latin typeface="+mn-lt"/>
              </a:rPr>
              <a:t> gospodarske aktivnosti i zaposlenosti</a:t>
            </a:r>
            <a:endParaRPr lang="pl-PL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indent="-288000">
              <a:spcBef>
                <a:spcPts val="1800"/>
              </a:spcBef>
              <a:buSzPct val="100000"/>
              <a:buFont typeface="Arial" pitchFamily="34" charset="0"/>
              <a:buChar char="–"/>
            </a:pP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KONTRAKCIJSKA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</a:t>
            </a:r>
            <a:r>
              <a:rPr lang="pl-PL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smanjenje</a:t>
            </a:r>
            <a:r>
              <a:rPr lang="pl-PL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pl-PL" sz="2600" dirty="0" smtClean="0">
                <a:latin typeface="+mn-lt"/>
              </a:rPr>
              <a:t>ponude novca i kredita </a:t>
            </a:r>
            <a:r>
              <a:rPr lang="pl-PL" sz="2600" b="1" dirty="0" smtClean="0">
                <a:solidFill>
                  <a:srgbClr val="FFC000"/>
                </a:solidFill>
                <a:latin typeface="+mn-lt"/>
              </a:rPr>
              <a:t>u razdoblju rasta </a:t>
            </a:r>
            <a:r>
              <a:rPr lang="pl-PL" sz="2600" dirty="0" smtClean="0">
                <a:latin typeface="+mn-lt"/>
              </a:rPr>
              <a:t>cijena i inflacije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57150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11884</TotalTime>
  <Words>5870</Words>
  <Application>Microsoft Office PowerPoint</Application>
  <PresentationFormat>On-screen Show (4:3)</PresentationFormat>
  <Paragraphs>986</Paragraphs>
  <Slides>102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04" baseType="lpstr">
      <vt:lpstr>marketing_tema</vt:lpstr>
      <vt:lpstr>1_marketing_tema</vt:lpstr>
      <vt:lpstr>PowerPoint Presentation</vt:lpstr>
      <vt:lpstr>EKONOMIJA I GOSPODARSTVO</vt:lpstr>
      <vt:lpstr>PowerPoint Presentation</vt:lpstr>
      <vt:lpstr>PODRUČJA EKONOMIJE</vt:lpstr>
      <vt:lpstr>PowerPoint Presentation</vt:lpstr>
      <vt:lpstr>EKONOMIJA</vt:lpstr>
      <vt:lpstr>MIKRO i MAKRO primjer</vt:lpstr>
      <vt:lpstr>ZAKON OGRANIČENOSTI</vt:lpstr>
      <vt:lpstr>OPORTUNITETNI TROŠAK</vt:lpstr>
      <vt:lpstr>PowerPoint Presentation</vt:lpstr>
      <vt:lpstr>PowerPoint Presentation</vt:lpstr>
      <vt:lpstr>PowerPoint Presentation</vt:lpstr>
      <vt:lpstr>EKONOMSKA DOBRA</vt:lpstr>
      <vt:lpstr>PONAVLJANJE</vt:lpstr>
      <vt:lpstr>PowerPoint Presentation</vt:lpstr>
      <vt:lpstr>PowerPoint Presentation</vt:lpstr>
      <vt:lpstr>ČINITELJI PROIZVODNJE</vt:lpstr>
      <vt:lpstr>ČINITELJI PROIZVODNJE</vt:lpstr>
      <vt:lpstr>PONAVLJANJE</vt:lpstr>
      <vt:lpstr>PowerPoint Presentation</vt:lpstr>
      <vt:lpstr>PowerPoint Presentation</vt:lpstr>
      <vt:lpstr>TEMELJNA EKONOMSKA PITANJA</vt:lpstr>
      <vt:lpstr>ŠTO PROIZVODITI</vt:lpstr>
      <vt:lpstr>KAKO PROIZVODITI</vt:lpstr>
      <vt:lpstr>PowerPoint Presentation</vt:lpstr>
      <vt:lpstr>ZA KOGA PROIZVODITI</vt:lpstr>
      <vt:lpstr>ALTERNATIVNI EKONOMSKI SUSTAVI</vt:lpstr>
      <vt:lpstr>OBIČAJNO GOSPODARSTVO</vt:lpstr>
      <vt:lpstr>KOMANDNO ILI PLANSKO GOSPODARSTVO</vt:lpstr>
      <vt:lpstr>PowerPoint Presentation</vt:lpstr>
      <vt:lpstr>PowerPoint Presentation</vt:lpstr>
      <vt:lpstr>TRŽIŠNO ILI LAISSEZ-FAIRE GOSPODARSTVO</vt:lpstr>
      <vt:lpstr>PowerPoint Presentation</vt:lpstr>
      <vt:lpstr>MJEŠOVITO GOSPODARSTVO</vt:lpstr>
      <vt:lpstr>PowerPoint Presentation</vt:lpstr>
      <vt:lpstr>PowerPoint Presentation</vt:lpstr>
      <vt:lpstr>POJMOVI</vt:lpstr>
      <vt:lpstr>TRŽIŠTE</vt:lpstr>
      <vt:lpstr>TRŽIŠTE</vt:lpstr>
      <vt:lpstr>OSNOVNE FUNKCIJE TRŽIŠTA</vt:lpstr>
      <vt:lpstr>TRŽIŠTE</vt:lpstr>
      <vt:lpstr>PowerPoint Presentation</vt:lpstr>
      <vt:lpstr>POTRAŽNJA</vt:lpstr>
      <vt:lpstr>PowerPoint Presentation</vt:lpstr>
      <vt:lpstr>PowerPoint Presentation</vt:lpstr>
      <vt:lpstr>ŠTO UTJEČE NA POTRAŽNJU</vt:lpstr>
      <vt:lpstr>PONUDA</vt:lpstr>
      <vt:lpstr>PowerPoint Presentation</vt:lpstr>
      <vt:lpstr>PowerPoint Presentation</vt:lpstr>
      <vt:lpstr>PowerPoint Presentation</vt:lpstr>
      <vt:lpstr>ŠTO UTJEČE NA PONUDU</vt:lpstr>
      <vt:lpstr>PowerPoint Presentation</vt:lpstr>
      <vt:lpstr>TRŽIŠNA CIJENA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PowerPoint Presentation</vt:lpstr>
      <vt:lpstr>DRŽAVA I NACIONALNO GOSPODARSTVO</vt:lpstr>
      <vt:lpstr>PowerPoint Presentation</vt:lpstr>
      <vt:lpstr>PowerPoint Presentation</vt:lpstr>
      <vt:lpstr>DRŽAVA I NACIONALNO GOSPODARSTVO</vt:lpstr>
      <vt:lpstr>DRŽAVA I NACIONALNO GOSPODARSTVO</vt:lpstr>
      <vt:lpstr>PowerPoint Presentation</vt:lpstr>
      <vt:lpstr>EKONOMSKA FUNKCIJA DRŽAVE</vt:lpstr>
      <vt:lpstr>EKONOMSKA FUNKCIJA DRŽAVE</vt:lpstr>
      <vt:lpstr>PRIMJERI        knjiga 105. str</vt:lpstr>
      <vt:lpstr>PowerPoint Presentation</vt:lpstr>
      <vt:lpstr>EKONOMSKI CILJEVI</vt:lpstr>
      <vt:lpstr>EKONOMSKI CILJEVI</vt:lpstr>
      <vt:lpstr>PowerPoint Presentation</vt:lpstr>
      <vt:lpstr>PowerPoint Presentation</vt:lpstr>
      <vt:lpstr>PowerPoint Presentation</vt:lpstr>
      <vt:lpstr>PONAVLJANJE</vt:lpstr>
      <vt:lpstr>NOVAC</vt:lpstr>
      <vt:lpstr>DEPOZITNI NOVAC</vt:lpstr>
      <vt:lpstr>NOVAC I KAPITAL</vt:lpstr>
      <vt:lpstr>DIONICE I OBVEZNICE – VRIJEDNOSNI PAPIRI</vt:lpstr>
      <vt:lpstr>DIONICE – primjer INA d.d.</vt:lpstr>
      <vt:lpstr>PowerPoint Presentation</vt:lpstr>
      <vt:lpstr>PowerPoint Presentation</vt:lpstr>
      <vt:lpstr>DIONICE I OBVEZNICE – VRIJEDNOSNI PAPIRI</vt:lpstr>
      <vt:lpstr>PowerPoint Presentation</vt:lpstr>
      <vt:lpstr>DIONICE I OBVEZNICE – RAZLIKA</vt:lpstr>
      <vt:lpstr>DIONICE I OBVEZNICE – VRIJEDNOSNI PAPIRI</vt:lpstr>
      <vt:lpstr>PowerPoint Presentation</vt:lpstr>
      <vt:lpstr>PowerPoint Presentation</vt:lpstr>
      <vt:lpstr>EKONOMSKA POLITIKA</vt:lpstr>
      <vt:lpstr>FISKALNA EKONOMSKA POLITIKA</vt:lpstr>
      <vt:lpstr>OPOREZIVANJE</vt:lpstr>
      <vt:lpstr>MONETARNA EKONOMSKA POLITIKA</vt:lpstr>
      <vt:lpstr>MONETARNA EKONOMSKA POLITIKA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1365</cp:revision>
  <dcterms:created xsi:type="dcterms:W3CDTF">2012-10-26T08:37:40Z</dcterms:created>
  <dcterms:modified xsi:type="dcterms:W3CDTF">2019-02-18T07:59:58Z</dcterms:modified>
</cp:coreProperties>
</file>